
<file path=[Content_Types].xml><?xml version="1.0" encoding="utf-8"?>
<Types xmlns="http://schemas.openxmlformats.org/package/2006/content-types"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6" r:id="rId2"/>
    <p:sldMasterId id="2147483689" r:id="rId3"/>
  </p:sldMasterIdLst>
  <p:notesMasterIdLst>
    <p:notesMasterId r:id="rId12"/>
  </p:notesMasterIdLst>
  <p:sldIdLst>
    <p:sldId id="488" r:id="rId4"/>
    <p:sldId id="402" r:id="rId5"/>
    <p:sldId id="486" r:id="rId6"/>
    <p:sldId id="489" r:id="rId7"/>
    <p:sldId id="492" r:id="rId8"/>
    <p:sldId id="493" r:id="rId9"/>
    <p:sldId id="490" r:id="rId10"/>
    <p:sldId id="491" r:id="rId11"/>
  </p:sldIdLst>
  <p:sldSz cx="17640300" cy="10799763"/>
  <p:notesSz cx="6858000" cy="9144000"/>
  <p:defaultTextStyle>
    <a:defPPr>
      <a:defRPr lang="es-PE"/>
    </a:defPPr>
    <a:lvl1pPr marL="0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2440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64879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47321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29762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12201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094641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777080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59522" algn="l" defTabSz="1364879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02" userDrawn="1">
          <p15:clr>
            <a:srgbClr val="A4A3A4"/>
          </p15:clr>
        </p15:guide>
        <p15:guide id="2" pos="55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99CC00"/>
    <a:srgbClr val="CCFF33"/>
    <a:srgbClr val="FFFF66"/>
    <a:srgbClr val="996633"/>
    <a:srgbClr val="FF9966"/>
    <a:srgbClr val="483700"/>
    <a:srgbClr val="573A1D"/>
    <a:srgbClr val="80008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7" autoAdjust="0"/>
    <p:restoredTop sz="94660"/>
  </p:normalViewPr>
  <p:slideViewPr>
    <p:cSldViewPr snapToGrid="0">
      <p:cViewPr>
        <p:scale>
          <a:sx n="47" d="100"/>
          <a:sy n="47" d="100"/>
        </p:scale>
        <p:origin x="-810" y="-96"/>
      </p:cViewPr>
      <p:guideLst>
        <p:guide orient="horz" pos="3402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rAngAx val="0"/>
      <c:perspective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4.6497828600126002E-2"/>
          <c:y val="5.7208255183221299E-2"/>
          <c:w val="0.94118511104574898"/>
          <c:h val="0.6840449970612130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HUANUCO</c:v>
                </c:pt>
              </c:strCache>
            </c:strRef>
          </c:tx>
          <c:spPr>
            <a:solidFill>
              <a:srgbClr val="996633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Hoja1!$B$2:$V$2</c:f>
              <c:numCache>
                <c:formatCode>#,##0</c:formatCode>
                <c:ptCount val="21"/>
                <c:pt idx="0">
                  <c:v>14169</c:v>
                </c:pt>
                <c:pt idx="1">
                  <c:v>14671</c:v>
                </c:pt>
                <c:pt idx="2">
                  <c:v>15022</c:v>
                </c:pt>
                <c:pt idx="3">
                  <c:v>15767</c:v>
                </c:pt>
                <c:pt idx="4">
                  <c:v>17555</c:v>
                </c:pt>
                <c:pt idx="5">
                  <c:v>17667</c:v>
                </c:pt>
                <c:pt idx="6">
                  <c:v>19659</c:v>
                </c:pt>
                <c:pt idx="7">
                  <c:v>22531</c:v>
                </c:pt>
                <c:pt idx="8">
                  <c:v>23337</c:v>
                </c:pt>
                <c:pt idx="9">
                  <c:v>22833</c:v>
                </c:pt>
                <c:pt idx="10">
                  <c:v>23237</c:v>
                </c:pt>
                <c:pt idx="11">
                  <c:v>26925</c:v>
                </c:pt>
                <c:pt idx="12">
                  <c:v>32273</c:v>
                </c:pt>
                <c:pt idx="13">
                  <c:v>38037</c:v>
                </c:pt>
                <c:pt idx="14">
                  <c:v>38382</c:v>
                </c:pt>
                <c:pt idx="15">
                  <c:v>39351</c:v>
                </c:pt>
                <c:pt idx="16">
                  <c:v>39698</c:v>
                </c:pt>
                <c:pt idx="17">
                  <c:v>36264</c:v>
                </c:pt>
                <c:pt idx="18">
                  <c:v>42427</c:v>
                </c:pt>
                <c:pt idx="19">
                  <c:v>45032</c:v>
                </c:pt>
                <c:pt idx="20">
                  <c:v>48732.571844529928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94-4A17-AA10-0DEAD69E410F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CAJAMARCA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Hoja1!$B$3:$V$3</c:f>
              <c:numCache>
                <c:formatCode>#,##0</c:formatCode>
                <c:ptCount val="21"/>
                <c:pt idx="0">
                  <c:v>29957</c:v>
                </c:pt>
                <c:pt idx="1">
                  <c:v>30516</c:v>
                </c:pt>
                <c:pt idx="2">
                  <c:v>32596</c:v>
                </c:pt>
                <c:pt idx="3">
                  <c:v>33267</c:v>
                </c:pt>
                <c:pt idx="4">
                  <c:v>35055</c:v>
                </c:pt>
                <c:pt idx="5">
                  <c:v>40855</c:v>
                </c:pt>
                <c:pt idx="6">
                  <c:v>47131</c:v>
                </c:pt>
                <c:pt idx="7">
                  <c:v>50776</c:v>
                </c:pt>
                <c:pt idx="8">
                  <c:v>46871</c:v>
                </c:pt>
                <c:pt idx="9">
                  <c:v>47973</c:v>
                </c:pt>
                <c:pt idx="10">
                  <c:v>53663</c:v>
                </c:pt>
                <c:pt idx="11">
                  <c:v>57455</c:v>
                </c:pt>
                <c:pt idx="12">
                  <c:v>54925</c:v>
                </c:pt>
                <c:pt idx="13">
                  <c:v>58316</c:v>
                </c:pt>
                <c:pt idx="14">
                  <c:v>62712</c:v>
                </c:pt>
                <c:pt idx="15">
                  <c:v>61765</c:v>
                </c:pt>
                <c:pt idx="16">
                  <c:v>55859</c:v>
                </c:pt>
                <c:pt idx="17">
                  <c:v>52537</c:v>
                </c:pt>
                <c:pt idx="18">
                  <c:v>47063</c:v>
                </c:pt>
                <c:pt idx="19">
                  <c:v>48351</c:v>
                </c:pt>
                <c:pt idx="20">
                  <c:v>43244.639820054734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94-4A17-AA10-0DEAD69E410F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LIMA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Hoja1!$B$4:$V$4</c:f>
              <c:numCache>
                <c:formatCode>#,##0</c:formatCode>
                <c:ptCount val="21"/>
                <c:pt idx="0">
                  <c:v>31353</c:v>
                </c:pt>
                <c:pt idx="1">
                  <c:v>31453</c:v>
                </c:pt>
                <c:pt idx="2">
                  <c:v>33982</c:v>
                </c:pt>
                <c:pt idx="3">
                  <c:v>35259</c:v>
                </c:pt>
                <c:pt idx="4">
                  <c:v>36059</c:v>
                </c:pt>
                <c:pt idx="5">
                  <c:v>37959</c:v>
                </c:pt>
                <c:pt idx="6">
                  <c:v>40155</c:v>
                </c:pt>
                <c:pt idx="7">
                  <c:v>41010</c:v>
                </c:pt>
                <c:pt idx="8">
                  <c:v>39080</c:v>
                </c:pt>
                <c:pt idx="9">
                  <c:v>39692</c:v>
                </c:pt>
                <c:pt idx="10">
                  <c:v>41053</c:v>
                </c:pt>
                <c:pt idx="11">
                  <c:v>42175</c:v>
                </c:pt>
                <c:pt idx="12">
                  <c:v>42541</c:v>
                </c:pt>
                <c:pt idx="13">
                  <c:v>41755</c:v>
                </c:pt>
                <c:pt idx="14">
                  <c:v>41941</c:v>
                </c:pt>
                <c:pt idx="15">
                  <c:v>42261</c:v>
                </c:pt>
                <c:pt idx="16">
                  <c:v>42250</c:v>
                </c:pt>
                <c:pt idx="17">
                  <c:v>42827</c:v>
                </c:pt>
                <c:pt idx="18">
                  <c:v>42620</c:v>
                </c:pt>
                <c:pt idx="19">
                  <c:v>42369</c:v>
                </c:pt>
                <c:pt idx="20">
                  <c:v>40319.484038492708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94-4A17-AA10-0DEAD69E410F}"/>
            </c:ext>
          </c:extLst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PUNO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Hoja1!$B$5:$V$5</c:f>
              <c:numCache>
                <c:formatCode>#,##0</c:formatCode>
                <c:ptCount val="21"/>
                <c:pt idx="0">
                  <c:v>32975</c:v>
                </c:pt>
                <c:pt idx="1">
                  <c:v>32649</c:v>
                </c:pt>
                <c:pt idx="2">
                  <c:v>33733</c:v>
                </c:pt>
                <c:pt idx="3">
                  <c:v>33727</c:v>
                </c:pt>
                <c:pt idx="4">
                  <c:v>33698</c:v>
                </c:pt>
                <c:pt idx="5">
                  <c:v>33784</c:v>
                </c:pt>
                <c:pt idx="6">
                  <c:v>34120</c:v>
                </c:pt>
                <c:pt idx="7">
                  <c:v>34592</c:v>
                </c:pt>
                <c:pt idx="8">
                  <c:v>35359</c:v>
                </c:pt>
                <c:pt idx="9">
                  <c:v>36331</c:v>
                </c:pt>
                <c:pt idx="10">
                  <c:v>37349</c:v>
                </c:pt>
                <c:pt idx="11">
                  <c:v>38516</c:v>
                </c:pt>
                <c:pt idx="12">
                  <c:v>39516</c:v>
                </c:pt>
                <c:pt idx="13">
                  <c:v>40086</c:v>
                </c:pt>
                <c:pt idx="14">
                  <c:v>41047</c:v>
                </c:pt>
                <c:pt idx="15">
                  <c:v>38580</c:v>
                </c:pt>
                <c:pt idx="16">
                  <c:v>39519</c:v>
                </c:pt>
                <c:pt idx="17">
                  <c:v>40035</c:v>
                </c:pt>
                <c:pt idx="18">
                  <c:v>40910</c:v>
                </c:pt>
                <c:pt idx="19">
                  <c:v>41226</c:v>
                </c:pt>
                <c:pt idx="20">
                  <c:v>36986.651442690047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494-4A17-AA10-0DEAD69E410F}"/>
            </c:ext>
          </c:extLst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CUSCO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Hoja1!$B$6:$V$6</c:f>
              <c:numCache>
                <c:formatCode>#,##0</c:formatCode>
                <c:ptCount val="21"/>
                <c:pt idx="0">
                  <c:v>18967</c:v>
                </c:pt>
                <c:pt idx="1">
                  <c:v>16894</c:v>
                </c:pt>
                <c:pt idx="2">
                  <c:v>15739</c:v>
                </c:pt>
                <c:pt idx="3">
                  <c:v>16863</c:v>
                </c:pt>
                <c:pt idx="4">
                  <c:v>17659</c:v>
                </c:pt>
                <c:pt idx="5">
                  <c:v>20220</c:v>
                </c:pt>
                <c:pt idx="6">
                  <c:v>23322</c:v>
                </c:pt>
                <c:pt idx="7">
                  <c:v>21647</c:v>
                </c:pt>
                <c:pt idx="8">
                  <c:v>21906</c:v>
                </c:pt>
                <c:pt idx="9">
                  <c:v>22629</c:v>
                </c:pt>
                <c:pt idx="10">
                  <c:v>23231</c:v>
                </c:pt>
                <c:pt idx="11">
                  <c:v>23553</c:v>
                </c:pt>
                <c:pt idx="12">
                  <c:v>24343</c:v>
                </c:pt>
                <c:pt idx="13">
                  <c:v>20814</c:v>
                </c:pt>
                <c:pt idx="14">
                  <c:v>20857</c:v>
                </c:pt>
                <c:pt idx="15">
                  <c:v>19631</c:v>
                </c:pt>
                <c:pt idx="16">
                  <c:v>19333</c:v>
                </c:pt>
                <c:pt idx="17">
                  <c:v>19315</c:v>
                </c:pt>
                <c:pt idx="18">
                  <c:v>20203</c:v>
                </c:pt>
                <c:pt idx="19">
                  <c:v>21305</c:v>
                </c:pt>
                <c:pt idx="20">
                  <c:v>21042.968773262721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494-4A17-AA10-0DEAD69E410F}"/>
            </c:ext>
          </c:extLst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AYACUCHO</c:v>
                </c:pt>
              </c:strCache>
            </c:strRef>
          </c:tx>
          <c:spPr>
            <a:solidFill>
              <a:srgbClr val="FFC000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Hoja1!$B$7:$V$7</c:f>
              <c:numCache>
                <c:formatCode>#,##0</c:formatCode>
                <c:ptCount val="21"/>
                <c:pt idx="0">
                  <c:v>15271</c:v>
                </c:pt>
                <c:pt idx="1">
                  <c:v>17459</c:v>
                </c:pt>
                <c:pt idx="2">
                  <c:v>15365</c:v>
                </c:pt>
                <c:pt idx="3">
                  <c:v>16714</c:v>
                </c:pt>
                <c:pt idx="4">
                  <c:v>16798</c:v>
                </c:pt>
                <c:pt idx="5">
                  <c:v>18441</c:v>
                </c:pt>
                <c:pt idx="6">
                  <c:v>17227</c:v>
                </c:pt>
                <c:pt idx="7">
                  <c:v>17557</c:v>
                </c:pt>
                <c:pt idx="8">
                  <c:v>18845</c:v>
                </c:pt>
                <c:pt idx="9">
                  <c:v>20845</c:v>
                </c:pt>
                <c:pt idx="10">
                  <c:v>22059</c:v>
                </c:pt>
                <c:pt idx="11">
                  <c:v>22800</c:v>
                </c:pt>
                <c:pt idx="12">
                  <c:v>24437</c:v>
                </c:pt>
                <c:pt idx="13">
                  <c:v>25953</c:v>
                </c:pt>
                <c:pt idx="14">
                  <c:v>22688</c:v>
                </c:pt>
                <c:pt idx="15">
                  <c:v>22873</c:v>
                </c:pt>
                <c:pt idx="16">
                  <c:v>22990</c:v>
                </c:pt>
                <c:pt idx="17">
                  <c:v>22389</c:v>
                </c:pt>
                <c:pt idx="18">
                  <c:v>21905</c:v>
                </c:pt>
                <c:pt idx="19">
                  <c:v>24041</c:v>
                </c:pt>
                <c:pt idx="20">
                  <c:v>19762.922573335385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494-4A17-AA10-0DEAD69E410F}"/>
            </c:ext>
          </c:extLst>
        </c:ser>
        <c:ser>
          <c:idx val="6"/>
          <c:order val="6"/>
          <c:tx>
            <c:strRef>
              <c:f>Hoja1!$A$8</c:f>
              <c:strCache>
                <c:ptCount val="1"/>
                <c:pt idx="0">
                  <c:v>ANCASH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Hoja1!$B$8:$V$8</c:f>
              <c:numCache>
                <c:formatCode>#,##0</c:formatCode>
                <c:ptCount val="21"/>
                <c:pt idx="0">
                  <c:v>8871</c:v>
                </c:pt>
                <c:pt idx="1">
                  <c:v>10308</c:v>
                </c:pt>
                <c:pt idx="2">
                  <c:v>11275</c:v>
                </c:pt>
                <c:pt idx="3">
                  <c:v>11784</c:v>
                </c:pt>
                <c:pt idx="4">
                  <c:v>12129</c:v>
                </c:pt>
                <c:pt idx="5">
                  <c:v>12939</c:v>
                </c:pt>
                <c:pt idx="6">
                  <c:v>13402</c:v>
                </c:pt>
                <c:pt idx="7">
                  <c:v>13424</c:v>
                </c:pt>
                <c:pt idx="8">
                  <c:v>14192</c:v>
                </c:pt>
                <c:pt idx="9">
                  <c:v>14284</c:v>
                </c:pt>
                <c:pt idx="10">
                  <c:v>14096</c:v>
                </c:pt>
                <c:pt idx="11">
                  <c:v>14918</c:v>
                </c:pt>
                <c:pt idx="12">
                  <c:v>15386</c:v>
                </c:pt>
                <c:pt idx="13">
                  <c:v>16031</c:v>
                </c:pt>
                <c:pt idx="14">
                  <c:v>16316</c:v>
                </c:pt>
                <c:pt idx="15">
                  <c:v>16863</c:v>
                </c:pt>
                <c:pt idx="16">
                  <c:v>17597</c:v>
                </c:pt>
                <c:pt idx="17">
                  <c:v>17684</c:v>
                </c:pt>
                <c:pt idx="18">
                  <c:v>18820</c:v>
                </c:pt>
                <c:pt idx="19">
                  <c:v>19277</c:v>
                </c:pt>
                <c:pt idx="20">
                  <c:v>19162.710542364137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494-4A17-AA10-0DEAD69E410F}"/>
            </c:ext>
          </c:extLst>
        </c:ser>
        <c:ser>
          <c:idx val="7"/>
          <c:order val="7"/>
          <c:tx>
            <c:strRef>
              <c:f>Hoja1!$A$9</c:f>
              <c:strCache>
                <c:ptCount val="1"/>
                <c:pt idx="0">
                  <c:v>LA LIBERTAD</c:v>
                </c:pt>
              </c:strCache>
            </c:strRef>
          </c:tx>
          <c:spPr>
            <a:solidFill>
              <a:srgbClr val="FFC000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Hoja1!$B$9:$V$9</c:f>
              <c:numCache>
                <c:formatCode>#,##0</c:formatCode>
                <c:ptCount val="21"/>
                <c:pt idx="0">
                  <c:v>9151</c:v>
                </c:pt>
                <c:pt idx="1">
                  <c:v>9392</c:v>
                </c:pt>
                <c:pt idx="2">
                  <c:v>9767</c:v>
                </c:pt>
                <c:pt idx="3">
                  <c:v>10106</c:v>
                </c:pt>
                <c:pt idx="4">
                  <c:v>10196</c:v>
                </c:pt>
                <c:pt idx="5">
                  <c:v>10304</c:v>
                </c:pt>
                <c:pt idx="6">
                  <c:v>10769</c:v>
                </c:pt>
                <c:pt idx="7">
                  <c:v>11075</c:v>
                </c:pt>
                <c:pt idx="8">
                  <c:v>11339</c:v>
                </c:pt>
                <c:pt idx="9">
                  <c:v>11571</c:v>
                </c:pt>
                <c:pt idx="10">
                  <c:v>11692</c:v>
                </c:pt>
                <c:pt idx="11">
                  <c:v>12222</c:v>
                </c:pt>
                <c:pt idx="12">
                  <c:v>12371</c:v>
                </c:pt>
                <c:pt idx="13">
                  <c:v>13167</c:v>
                </c:pt>
                <c:pt idx="14">
                  <c:v>13516</c:v>
                </c:pt>
                <c:pt idx="15">
                  <c:v>13908</c:v>
                </c:pt>
                <c:pt idx="16">
                  <c:v>14208</c:v>
                </c:pt>
                <c:pt idx="17">
                  <c:v>15020</c:v>
                </c:pt>
                <c:pt idx="18">
                  <c:v>15290</c:v>
                </c:pt>
                <c:pt idx="19">
                  <c:v>16130</c:v>
                </c:pt>
                <c:pt idx="20">
                  <c:v>16812.459101141088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494-4A17-AA10-0DEAD69E410F}"/>
            </c:ext>
          </c:extLst>
        </c:ser>
        <c:ser>
          <c:idx val="8"/>
          <c:order val="8"/>
          <c:tx>
            <c:strRef>
              <c:f>Hoja1!$A$10</c:f>
              <c:strCache>
                <c:ptCount val="1"/>
                <c:pt idx="0">
                  <c:v>AMAZONAS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Hoja1!$B$10:$V$10</c:f>
              <c:numCache>
                <c:formatCode>#,##0</c:formatCode>
                <c:ptCount val="21"/>
                <c:pt idx="0">
                  <c:v>10606</c:v>
                </c:pt>
                <c:pt idx="1">
                  <c:v>10700</c:v>
                </c:pt>
                <c:pt idx="2">
                  <c:v>10712</c:v>
                </c:pt>
                <c:pt idx="3">
                  <c:v>11153</c:v>
                </c:pt>
                <c:pt idx="4">
                  <c:v>10569</c:v>
                </c:pt>
                <c:pt idx="5">
                  <c:v>11141</c:v>
                </c:pt>
                <c:pt idx="6">
                  <c:v>12310</c:v>
                </c:pt>
                <c:pt idx="7">
                  <c:v>12631</c:v>
                </c:pt>
                <c:pt idx="8">
                  <c:v>14398</c:v>
                </c:pt>
                <c:pt idx="9">
                  <c:v>13784</c:v>
                </c:pt>
                <c:pt idx="10">
                  <c:v>15663</c:v>
                </c:pt>
                <c:pt idx="11">
                  <c:v>14871</c:v>
                </c:pt>
                <c:pt idx="12">
                  <c:v>16314</c:v>
                </c:pt>
                <c:pt idx="13">
                  <c:v>16380</c:v>
                </c:pt>
                <c:pt idx="14">
                  <c:v>16531</c:v>
                </c:pt>
                <c:pt idx="15">
                  <c:v>16639</c:v>
                </c:pt>
                <c:pt idx="16">
                  <c:v>16895</c:v>
                </c:pt>
                <c:pt idx="17">
                  <c:v>17422</c:v>
                </c:pt>
                <c:pt idx="18">
                  <c:v>17817</c:v>
                </c:pt>
                <c:pt idx="19">
                  <c:v>17985</c:v>
                </c:pt>
                <c:pt idx="20">
                  <c:v>16042.266532321841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494-4A17-AA10-0DEAD69E410F}"/>
            </c:ext>
          </c:extLst>
        </c:ser>
        <c:ser>
          <c:idx val="9"/>
          <c:order val="9"/>
          <c:tx>
            <c:strRef>
              <c:f>Hoja1!$A$11</c:f>
              <c:strCache>
                <c:ptCount val="1"/>
                <c:pt idx="0">
                  <c:v>PIURA</c:v>
                </c:pt>
              </c:strCache>
            </c:strRef>
          </c:tx>
          <c:spPr>
            <a:solidFill>
              <a:srgbClr val="ED7D31">
                <a:lumMod val="5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Hoja1!$B$11:$V$11</c:f>
              <c:numCache>
                <c:formatCode>#,##0</c:formatCode>
                <c:ptCount val="21"/>
                <c:pt idx="0">
                  <c:v>15380</c:v>
                </c:pt>
                <c:pt idx="1">
                  <c:v>12520</c:v>
                </c:pt>
                <c:pt idx="2">
                  <c:v>14282</c:v>
                </c:pt>
                <c:pt idx="3">
                  <c:v>13345</c:v>
                </c:pt>
                <c:pt idx="4">
                  <c:v>18878</c:v>
                </c:pt>
                <c:pt idx="5">
                  <c:v>20075</c:v>
                </c:pt>
                <c:pt idx="6">
                  <c:v>21133</c:v>
                </c:pt>
                <c:pt idx="7">
                  <c:v>19578</c:v>
                </c:pt>
                <c:pt idx="8">
                  <c:v>18575</c:v>
                </c:pt>
                <c:pt idx="9">
                  <c:v>17145</c:v>
                </c:pt>
                <c:pt idx="10">
                  <c:v>17275</c:v>
                </c:pt>
                <c:pt idx="11">
                  <c:v>16992</c:v>
                </c:pt>
                <c:pt idx="12">
                  <c:v>18280</c:v>
                </c:pt>
                <c:pt idx="13">
                  <c:v>17588</c:v>
                </c:pt>
                <c:pt idx="14">
                  <c:v>17751</c:v>
                </c:pt>
                <c:pt idx="15">
                  <c:v>17565</c:v>
                </c:pt>
                <c:pt idx="16">
                  <c:v>16588</c:v>
                </c:pt>
                <c:pt idx="17">
                  <c:v>15059</c:v>
                </c:pt>
                <c:pt idx="18">
                  <c:v>14014</c:v>
                </c:pt>
                <c:pt idx="19">
                  <c:v>14151</c:v>
                </c:pt>
                <c:pt idx="20">
                  <c:v>13825.801663574399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494-4A17-AA10-0DEAD69E410F}"/>
            </c:ext>
          </c:extLst>
        </c:ser>
        <c:ser>
          <c:idx val="10"/>
          <c:order val="10"/>
          <c:tx>
            <c:strRef>
              <c:f>Hoja1!$A$12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70AD47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Hoja1!$B$12:$V$12</c:f>
              <c:numCache>
                <c:formatCode>#,##0</c:formatCode>
                <c:ptCount val="21"/>
                <c:pt idx="0">
                  <c:v>68699</c:v>
                </c:pt>
                <c:pt idx="1">
                  <c:v>68866</c:v>
                </c:pt>
                <c:pt idx="2">
                  <c:v>70541</c:v>
                </c:pt>
                <c:pt idx="3">
                  <c:v>71178</c:v>
                </c:pt>
                <c:pt idx="4">
                  <c:v>72881</c:v>
                </c:pt>
                <c:pt idx="5">
                  <c:v>75629</c:v>
                </c:pt>
                <c:pt idx="6">
                  <c:v>77596</c:v>
                </c:pt>
                <c:pt idx="7">
                  <c:v>75250</c:v>
                </c:pt>
                <c:pt idx="8">
                  <c:v>76326</c:v>
                </c:pt>
                <c:pt idx="9">
                  <c:v>75854</c:v>
                </c:pt>
                <c:pt idx="10">
                  <c:v>77686</c:v>
                </c:pt>
                <c:pt idx="11">
                  <c:v>80726</c:v>
                </c:pt>
                <c:pt idx="12">
                  <c:v>85534</c:v>
                </c:pt>
                <c:pt idx="13">
                  <c:v>90475</c:v>
                </c:pt>
                <c:pt idx="14">
                  <c:v>93029</c:v>
                </c:pt>
                <c:pt idx="15">
                  <c:v>94907</c:v>
                </c:pt>
                <c:pt idx="16">
                  <c:v>92912</c:v>
                </c:pt>
                <c:pt idx="17">
                  <c:v>91409</c:v>
                </c:pt>
                <c:pt idx="18">
                  <c:v>90898</c:v>
                </c:pt>
                <c:pt idx="19">
                  <c:v>88407</c:v>
                </c:pt>
                <c:pt idx="20">
                  <c:v>84966.394229350844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494-4A17-AA10-0DEAD69E4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shape val="cylinder"/>
        <c:axId val="221804032"/>
        <c:axId val="221805568"/>
        <c:axId val="0"/>
      </c:bar3DChart>
      <c:catAx>
        <c:axId val="22180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anose="020B0602030504020804" pitchFamily="34" charset="0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221805568"/>
        <c:crosses val="autoZero"/>
        <c:auto val="1"/>
        <c:lblAlgn val="ctr"/>
        <c:lblOffset val="100"/>
        <c:noMultiLvlLbl val="0"/>
      </c:catAx>
      <c:valAx>
        <c:axId val="22180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anose="020B0602030504020804" pitchFamily="34" charset="0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2218040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5765313390313399E-2"/>
          <c:y val="0.83227121212121202"/>
          <c:w val="0.86886853737861902"/>
          <c:h val="6.9762500000000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ras Medium ITC" panose="020B0602030504020804" pitchFamily="34" charset="0"/>
              <a:ea typeface="+mn-ea"/>
              <a:cs typeface="Arial" panose="020B0604020202020204" pitchFamily="34" charset="0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pPr>
      <a:endParaRPr lang="es-P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solidFill>
            <a:schemeClr val="bg1">
              <a:lumMod val="75000"/>
            </a:schemeClr>
          </a:solidFill>
        </a:ln>
        <a:effectLst/>
        <a:sp3d>
          <a:contourClr>
            <a:schemeClr val="bg1">
              <a:lumMod val="75000"/>
            </a:schemeClr>
          </a:contourClr>
        </a:sp3d>
      </c:spPr>
    </c:sideWall>
    <c:backWall>
      <c:thickness val="0"/>
      <c:spPr>
        <a:noFill/>
        <a:ln>
          <a:solidFill>
            <a:schemeClr val="bg1">
              <a:lumMod val="75000"/>
            </a:schemeClr>
          </a:solidFill>
        </a:ln>
        <a:effectLst/>
        <a:sp3d>
          <a:contourClr>
            <a:schemeClr val="bg1">
              <a:lumMod val="75000"/>
            </a:schemeClr>
          </a:contourClr>
        </a:sp3d>
      </c:spPr>
    </c:backWall>
    <c:plotArea>
      <c:layout>
        <c:manualLayout>
          <c:layoutTarget val="inner"/>
          <c:xMode val="edge"/>
          <c:yMode val="edge"/>
          <c:x val="6.7265201224846902E-2"/>
          <c:y val="7.1107371488449797E-2"/>
          <c:w val="0.88340569176370998"/>
          <c:h val="0.81596273662575702"/>
        </c:manualLayout>
      </c:layout>
      <c:bar3DChart>
        <c:barDir val="col"/>
        <c:grouping val="stacked"/>
        <c:varyColors val="0"/>
        <c:ser>
          <c:idx val="2"/>
          <c:order val="0"/>
          <c:tx>
            <c:strRef>
              <c:f>Hoja1!$A$2</c:f>
              <c:strCache>
                <c:ptCount val="1"/>
                <c:pt idx="0">
                  <c:v>CARNE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Hoja1!$B$2:$V$2</c:f>
              <c:numCache>
                <c:formatCode>#,##0.0</c:formatCode>
                <c:ptCount val="21"/>
                <c:pt idx="0">
                  <c:v>3.9552384100000002</c:v>
                </c:pt>
                <c:pt idx="1">
                  <c:v>4.0004468709999994</c:v>
                </c:pt>
                <c:pt idx="2">
                  <c:v>5.4230627160000004</c:v>
                </c:pt>
                <c:pt idx="3">
                  <c:v>8.8169602179999984</c:v>
                </c:pt>
                <c:pt idx="4">
                  <c:v>8.8666682980000004</c:v>
                </c:pt>
                <c:pt idx="5">
                  <c:v>10.55882591400001</c:v>
                </c:pt>
                <c:pt idx="6">
                  <c:v>9.2254421829999913</c:v>
                </c:pt>
                <c:pt idx="7">
                  <c:v>10.863483798999999</c:v>
                </c:pt>
                <c:pt idx="8">
                  <c:v>13.658659484999999</c:v>
                </c:pt>
                <c:pt idx="9">
                  <c:v>11.521140619999999</c:v>
                </c:pt>
                <c:pt idx="10">
                  <c:v>15.963946805999997</c:v>
                </c:pt>
                <c:pt idx="11">
                  <c:v>18.932743787</c:v>
                </c:pt>
                <c:pt idx="12">
                  <c:v>22.772983365000002</c:v>
                </c:pt>
                <c:pt idx="13">
                  <c:v>28.798308202000008</c:v>
                </c:pt>
                <c:pt idx="14">
                  <c:v>28.54407406899999</c:v>
                </c:pt>
                <c:pt idx="15">
                  <c:v>28.952596149999998</c:v>
                </c:pt>
                <c:pt idx="16">
                  <c:v>26.231487761</c:v>
                </c:pt>
                <c:pt idx="17">
                  <c:v>25.941336087000003</c:v>
                </c:pt>
                <c:pt idx="18">
                  <c:v>32.33432302300001</c:v>
                </c:pt>
                <c:pt idx="19">
                  <c:v>37.050895608000012</c:v>
                </c:pt>
                <c:pt idx="20">
                  <c:v>40.810087367999991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28B-45AB-A3A4-19B7F9B4D358}"/>
            </c:ext>
          </c:extLst>
        </c:ser>
        <c:ser>
          <c:idx val="3"/>
          <c:order val="1"/>
          <c:tx>
            <c:strRef>
              <c:f>Hoja1!$A$3</c:f>
              <c:strCache>
                <c:ptCount val="1"/>
                <c:pt idx="0">
                  <c:v>MONDONGO CONGELADO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Hoja1!$B$3:$V$3</c:f>
              <c:numCache>
                <c:formatCode>#,##0.0</c:formatCode>
                <c:ptCount val="21"/>
                <c:pt idx="0">
                  <c:v>7.2778544000000007</c:v>
                </c:pt>
                <c:pt idx="1">
                  <c:v>6.1803512569999999</c:v>
                </c:pt>
                <c:pt idx="2">
                  <c:v>6.0782976179999997</c:v>
                </c:pt>
                <c:pt idx="3">
                  <c:v>7.0835298590000004</c:v>
                </c:pt>
                <c:pt idx="4">
                  <c:v>5.9754992089999996</c:v>
                </c:pt>
                <c:pt idx="5">
                  <c:v>7.0094064529999995</c:v>
                </c:pt>
                <c:pt idx="6">
                  <c:v>7.4739947770000104</c:v>
                </c:pt>
                <c:pt idx="7">
                  <c:v>7.6539262300000006</c:v>
                </c:pt>
                <c:pt idx="8">
                  <c:v>13.802863951999999</c:v>
                </c:pt>
                <c:pt idx="9">
                  <c:v>10.174599219000001</c:v>
                </c:pt>
                <c:pt idx="10">
                  <c:v>16.309330759999998</c:v>
                </c:pt>
                <c:pt idx="11">
                  <c:v>21.012956675999998</c:v>
                </c:pt>
                <c:pt idx="12">
                  <c:v>20.444586307999998</c:v>
                </c:pt>
                <c:pt idx="13">
                  <c:v>18.844862008</c:v>
                </c:pt>
                <c:pt idx="14">
                  <c:v>17.943718984</c:v>
                </c:pt>
                <c:pt idx="15">
                  <c:v>20.697721087999998</c:v>
                </c:pt>
                <c:pt idx="16">
                  <c:v>15.07927628</c:v>
                </c:pt>
                <c:pt idx="17">
                  <c:v>21.251364395</c:v>
                </c:pt>
                <c:pt idx="18">
                  <c:v>20.341061512</c:v>
                </c:pt>
                <c:pt idx="19">
                  <c:v>19.59113932</c:v>
                </c:pt>
                <c:pt idx="20">
                  <c:v>15.807710982000001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28B-45AB-A3A4-19B7F9B4D358}"/>
            </c:ext>
          </c:extLst>
        </c:ser>
        <c:ser>
          <c:idx val="4"/>
          <c:order val="2"/>
          <c:tx>
            <c:strRef>
              <c:f>Hoja1!$A$4</c:f>
              <c:strCache>
                <c:ptCount val="1"/>
                <c:pt idx="0">
                  <c:v>HÍGADO Y OTRAS PARTES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Hoja1!$B$4:$V$4</c:f>
              <c:numCache>
                <c:formatCode>#,##0.0</c:formatCode>
                <c:ptCount val="21"/>
                <c:pt idx="0">
                  <c:v>3.0055357099999997</c:v>
                </c:pt>
                <c:pt idx="1">
                  <c:v>3.0325290299999996</c:v>
                </c:pt>
                <c:pt idx="2">
                  <c:v>2.8433637389999999</c:v>
                </c:pt>
                <c:pt idx="3">
                  <c:v>2.9934982349999997</c:v>
                </c:pt>
                <c:pt idx="4">
                  <c:v>2.5291579660000001</c:v>
                </c:pt>
                <c:pt idx="5">
                  <c:v>3.0136861690000001</c:v>
                </c:pt>
                <c:pt idx="6">
                  <c:v>2.3935975840000001</c:v>
                </c:pt>
                <c:pt idx="7">
                  <c:v>2.8107815379999996</c:v>
                </c:pt>
                <c:pt idx="8">
                  <c:v>4.6784835419999995</c:v>
                </c:pt>
                <c:pt idx="9">
                  <c:v>4.7509108800000011</c:v>
                </c:pt>
                <c:pt idx="10">
                  <c:v>5.5136727309999998</c:v>
                </c:pt>
                <c:pt idx="11">
                  <c:v>7.0389796850000002</c:v>
                </c:pt>
                <c:pt idx="12">
                  <c:v>6.6723745220000001</c:v>
                </c:pt>
                <c:pt idx="13">
                  <c:v>5.8993087089999996</c:v>
                </c:pt>
                <c:pt idx="14">
                  <c:v>5.543887636</c:v>
                </c:pt>
                <c:pt idx="15">
                  <c:v>7.0715930779999994</c:v>
                </c:pt>
                <c:pt idx="16">
                  <c:v>5.0362904340000005</c:v>
                </c:pt>
                <c:pt idx="17">
                  <c:v>5.1594727419999993</c:v>
                </c:pt>
                <c:pt idx="18">
                  <c:v>5.8749439260000003</c:v>
                </c:pt>
                <c:pt idx="19">
                  <c:v>5.6960064799999994</c:v>
                </c:pt>
                <c:pt idx="20">
                  <c:v>8.2438802640000013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8D-4FED-B25F-13F048F98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157866624"/>
        <c:axId val="219677056"/>
        <c:axId val="0"/>
      </c:bar3DChart>
      <c:catAx>
        <c:axId val="15786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219677056"/>
        <c:crosses val="autoZero"/>
        <c:auto val="1"/>
        <c:lblAlgn val="ctr"/>
        <c:lblOffset val="100"/>
        <c:noMultiLvlLbl val="0"/>
      </c:catAx>
      <c:valAx>
        <c:axId val="21967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5786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rAngAx val="0"/>
      <c:perspective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5.8494017094017095E-2"/>
          <c:y val="5.7208255183221299E-2"/>
          <c:w val="0.94150598290598286"/>
          <c:h val="0.8059136363636363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ESTADOS UNIDOS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Hoja1!$B$2:$V$2</c:f>
              <c:numCache>
                <c:formatCode>#,##0</c:formatCode>
                <c:ptCount val="21"/>
                <c:pt idx="0">
                  <c:v>4027.31387</c:v>
                </c:pt>
                <c:pt idx="1">
                  <c:v>1206.463986</c:v>
                </c:pt>
                <c:pt idx="2">
                  <c:v>1317.7596740000001</c:v>
                </c:pt>
                <c:pt idx="3">
                  <c:v>1972.0121920000001</c:v>
                </c:pt>
                <c:pt idx="4">
                  <c:v>0</c:v>
                </c:pt>
                <c:pt idx="5">
                  <c:v>0</c:v>
                </c:pt>
                <c:pt idx="6">
                  <c:v>1942.535296</c:v>
                </c:pt>
                <c:pt idx="7">
                  <c:v>2625.0483180000001</c:v>
                </c:pt>
                <c:pt idx="8">
                  <c:v>4005.865824</c:v>
                </c:pt>
                <c:pt idx="9">
                  <c:v>4373.30339</c:v>
                </c:pt>
                <c:pt idx="10">
                  <c:v>4712.9182940000001</c:v>
                </c:pt>
                <c:pt idx="11">
                  <c:v>5265.0947169999999</c:v>
                </c:pt>
                <c:pt idx="12">
                  <c:v>5609.4036780000006</c:v>
                </c:pt>
                <c:pt idx="13">
                  <c:v>8136.2200219999995</c:v>
                </c:pt>
                <c:pt idx="14">
                  <c:v>5616.8834419999994</c:v>
                </c:pt>
                <c:pt idx="15">
                  <c:v>5091.0864309999897</c:v>
                </c:pt>
                <c:pt idx="16">
                  <c:v>4557.7096890000003</c:v>
                </c:pt>
                <c:pt idx="17">
                  <c:v>6490.717138</c:v>
                </c:pt>
                <c:pt idx="18">
                  <c:v>6353.0506309999901</c:v>
                </c:pt>
                <c:pt idx="19">
                  <c:v>6630.8703320000004</c:v>
                </c:pt>
                <c:pt idx="20">
                  <c:v>8684.3471919999793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7C-479B-BAE3-23DAEFEF8B11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Hoja1!$B$3:$V$3</c:f>
              <c:numCache>
                <c:formatCode>#,##0</c:formatCode>
                <c:ptCount val="21"/>
                <c:pt idx="0">
                  <c:v>2189.3391900000001</c:v>
                </c:pt>
                <c:pt idx="1">
                  <c:v>5889.8992249999992</c:v>
                </c:pt>
                <c:pt idx="2">
                  <c:v>4409.8006619999996</c:v>
                </c:pt>
                <c:pt idx="3">
                  <c:v>5445.0936250000004</c:v>
                </c:pt>
                <c:pt idx="4">
                  <c:v>4489.1850939999995</c:v>
                </c:pt>
                <c:pt idx="5">
                  <c:v>5810.6657529999993</c:v>
                </c:pt>
                <c:pt idx="6">
                  <c:v>3721.5842280000002</c:v>
                </c:pt>
                <c:pt idx="7">
                  <c:v>6013.3989609999999</c:v>
                </c:pt>
                <c:pt idx="8">
                  <c:v>6001.6536070000002</c:v>
                </c:pt>
                <c:pt idx="9">
                  <c:v>5773.1736569999994</c:v>
                </c:pt>
                <c:pt idx="10">
                  <c:v>7365.1213179999995</c:v>
                </c:pt>
                <c:pt idx="11">
                  <c:v>6773.5902419999993</c:v>
                </c:pt>
                <c:pt idx="12">
                  <c:v>7891.9269380000105</c:v>
                </c:pt>
                <c:pt idx="13">
                  <c:v>1790.9242180000001</c:v>
                </c:pt>
                <c:pt idx="14">
                  <c:v>2029.7412890000001</c:v>
                </c:pt>
                <c:pt idx="15">
                  <c:v>2642.6075950000004</c:v>
                </c:pt>
                <c:pt idx="16">
                  <c:v>3441.3620679999999</c:v>
                </c:pt>
                <c:pt idx="17">
                  <c:v>4714.5934550000002</c:v>
                </c:pt>
                <c:pt idx="18">
                  <c:v>6141.3559429999996</c:v>
                </c:pt>
                <c:pt idx="19">
                  <c:v>8038.8972050000002</c:v>
                </c:pt>
                <c:pt idx="20">
                  <c:v>7198.7889239999995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E7C-479B-BAE3-23DAEFEF8B11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ARGENTINA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Hoja1!$B$4:$V$4</c:f>
              <c:numCache>
                <c:formatCode>#,##0</c:formatCode>
                <c:ptCount val="21"/>
                <c:pt idx="0">
                  <c:v>5615.3626399999994</c:v>
                </c:pt>
                <c:pt idx="1">
                  <c:v>2330.4626800000001</c:v>
                </c:pt>
                <c:pt idx="2">
                  <c:v>5512.1422499999999</c:v>
                </c:pt>
                <c:pt idx="3">
                  <c:v>6704.2617799999998</c:v>
                </c:pt>
                <c:pt idx="4">
                  <c:v>9208.4427630000009</c:v>
                </c:pt>
                <c:pt idx="5">
                  <c:v>8263.3231919999889</c:v>
                </c:pt>
                <c:pt idx="6">
                  <c:v>3444.6510699999999</c:v>
                </c:pt>
                <c:pt idx="7">
                  <c:v>4900.6592220000002</c:v>
                </c:pt>
                <c:pt idx="8">
                  <c:v>4263.8118540000005</c:v>
                </c:pt>
                <c:pt idx="9">
                  <c:v>4200.4343980000003</c:v>
                </c:pt>
                <c:pt idx="10">
                  <c:v>3082.3606490000002</c:v>
                </c:pt>
                <c:pt idx="11">
                  <c:v>2922.7833300000002</c:v>
                </c:pt>
                <c:pt idx="12">
                  <c:v>3336.5796299999997</c:v>
                </c:pt>
                <c:pt idx="13">
                  <c:v>4409.995629</c:v>
                </c:pt>
                <c:pt idx="14">
                  <c:v>3753.2489690000002</c:v>
                </c:pt>
                <c:pt idx="15">
                  <c:v>3416.0221369999999</c:v>
                </c:pt>
                <c:pt idx="16">
                  <c:v>3637.0764989999998</c:v>
                </c:pt>
                <c:pt idx="17">
                  <c:v>4771.8402400000004</c:v>
                </c:pt>
                <c:pt idx="18">
                  <c:v>4113.5023799999999</c:v>
                </c:pt>
                <c:pt idx="19">
                  <c:v>5808.0510599999998</c:v>
                </c:pt>
                <c:pt idx="20">
                  <c:v>6444.8472120000006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7C-479B-BAE3-23DAEFEF8B11}"/>
            </c:ext>
          </c:extLst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CANADA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Hoja1!$B$5:$V$5</c:f>
              <c:numCache>
                <c:formatCode>#,##0</c:formatCode>
                <c:ptCount val="21"/>
                <c:pt idx="0">
                  <c:v>2769.9518700000003</c:v>
                </c:pt>
                <c:pt idx="1">
                  <c:v>2555.8899100000003</c:v>
                </c:pt>
                <c:pt idx="2">
                  <c:v>2662.81772</c:v>
                </c:pt>
                <c:pt idx="3">
                  <c:v>829.44173000000001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24.981669999999998</c:v>
                </c:pt>
                <c:pt idx="13">
                  <c:v>860.93259</c:v>
                </c:pt>
                <c:pt idx="14">
                  <c:v>1434.825339</c:v>
                </c:pt>
                <c:pt idx="15">
                  <c:v>1126.7467199999999</c:v>
                </c:pt>
                <c:pt idx="16">
                  <c:v>1449.7772199999999</c:v>
                </c:pt>
                <c:pt idx="17">
                  <c:v>1381.7003179999999</c:v>
                </c:pt>
                <c:pt idx="18">
                  <c:v>1477.48732</c:v>
                </c:pt>
                <c:pt idx="19">
                  <c:v>1501.3021299999998</c:v>
                </c:pt>
                <c:pt idx="20">
                  <c:v>1960.9631650000001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E7C-479B-BAE3-23DAEFEF8B11}"/>
            </c:ext>
          </c:extLst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PARAGUAY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Hoja1!$B$6:$V$6</c:f>
              <c:numCache>
                <c:formatCode>#,##0</c:formatCode>
                <c:ptCount val="21"/>
                <c:pt idx="0">
                  <c:v>450.00443000000001</c:v>
                </c:pt>
                <c:pt idx="1">
                  <c:v>367.90421999999995</c:v>
                </c:pt>
                <c:pt idx="2">
                  <c:v>188.38630900000001</c:v>
                </c:pt>
                <c:pt idx="3">
                  <c:v>874.38399000000004</c:v>
                </c:pt>
                <c:pt idx="4">
                  <c:v>1571.1058500000001</c:v>
                </c:pt>
                <c:pt idx="5">
                  <c:v>2471.57888</c:v>
                </c:pt>
                <c:pt idx="6">
                  <c:v>2510.5602829999998</c:v>
                </c:pt>
                <c:pt idx="7">
                  <c:v>1975.8619269999999</c:v>
                </c:pt>
                <c:pt idx="8">
                  <c:v>1725.89255</c:v>
                </c:pt>
                <c:pt idx="9">
                  <c:v>2173.6370999999999</c:v>
                </c:pt>
                <c:pt idx="10">
                  <c:v>2234.4816600000004</c:v>
                </c:pt>
                <c:pt idx="11">
                  <c:v>1679.71399</c:v>
                </c:pt>
                <c:pt idx="12">
                  <c:v>27.999310000000001</c:v>
                </c:pt>
                <c:pt idx="13">
                  <c:v>521.61028999999996</c:v>
                </c:pt>
                <c:pt idx="14">
                  <c:v>1500.790896</c:v>
                </c:pt>
                <c:pt idx="15">
                  <c:v>1917.4587609999999</c:v>
                </c:pt>
                <c:pt idx="16">
                  <c:v>1792.0376820000001</c:v>
                </c:pt>
                <c:pt idx="17">
                  <c:v>1602.620099</c:v>
                </c:pt>
                <c:pt idx="18">
                  <c:v>1025.8963309999999</c:v>
                </c:pt>
                <c:pt idx="19">
                  <c:v>1012.2142299999999</c:v>
                </c:pt>
                <c:pt idx="20">
                  <c:v>1512.64806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7C-479B-BAE3-23DAEFEF8B11}"/>
            </c:ext>
          </c:extLst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A5A5A5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Hoja1!$B$7:$V$7</c:f>
              <c:numCache>
                <c:formatCode>#,##0</c:formatCode>
                <c:ptCount val="21"/>
                <c:pt idx="0">
                  <c:v>415.75480999999854</c:v>
                </c:pt>
                <c:pt idx="1">
                  <c:v>602.63723000000209</c:v>
                </c:pt>
                <c:pt idx="2">
                  <c:v>1759.9557500000028</c:v>
                </c:pt>
                <c:pt idx="3">
                  <c:v>2674.1887929999975</c:v>
                </c:pt>
                <c:pt idx="4">
                  <c:v>936.25532700000076</c:v>
                </c:pt>
                <c:pt idx="5">
                  <c:v>1193.5262800000128</c:v>
                </c:pt>
                <c:pt idx="6">
                  <c:v>2141.3137569999999</c:v>
                </c:pt>
                <c:pt idx="7">
                  <c:v>880.05292999999801</c:v>
                </c:pt>
                <c:pt idx="8">
                  <c:v>702.67862999999852</c:v>
                </c:pt>
                <c:pt idx="9">
                  <c:v>480.64370899999994</c:v>
                </c:pt>
                <c:pt idx="10">
                  <c:v>2018.3442759999998</c:v>
                </c:pt>
                <c:pt idx="11">
                  <c:v>2027.3714110000037</c:v>
                </c:pt>
                <c:pt idx="12">
                  <c:v>1514.8594249999915</c:v>
                </c:pt>
                <c:pt idx="13">
                  <c:v>3307.0827900000004</c:v>
                </c:pt>
                <c:pt idx="14">
                  <c:v>3100.1456500000004</c:v>
                </c:pt>
                <c:pt idx="15">
                  <c:v>4473.3217110000096</c:v>
                </c:pt>
                <c:pt idx="16">
                  <c:v>3016.6098150000016</c:v>
                </c:pt>
                <c:pt idx="17">
                  <c:v>2815.995850000003</c:v>
                </c:pt>
                <c:pt idx="18">
                  <c:v>2639.2394900000072</c:v>
                </c:pt>
                <c:pt idx="19">
                  <c:v>1418.2611900000011</c:v>
                </c:pt>
                <c:pt idx="20">
                  <c:v>1910.303420000022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E7C-479B-BAE3-23DAEFEF8B11}"/>
            </c:ext>
          </c:extLst>
        </c:ser>
        <c:ser>
          <c:idx val="6"/>
          <c:order val="6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E7C-479B-BAE3-23DAEFEF8B11}"/>
            </c:ext>
          </c:extLst>
        </c:ser>
        <c:ser>
          <c:idx val="7"/>
          <c:order val="7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C000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E7C-479B-BAE3-23DAEFEF8B11}"/>
            </c:ext>
          </c:extLst>
        </c:ser>
        <c:ser>
          <c:idx val="8"/>
          <c:order val="8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E7C-479B-BAE3-23DAEFEF8B11}"/>
            </c:ext>
          </c:extLst>
        </c:ser>
        <c:ser>
          <c:idx val="9"/>
          <c:order val="9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ED7D31">
                <a:lumMod val="5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E7C-479B-BAE3-23DAEFEF8B11}"/>
            </c:ext>
          </c:extLst>
        </c:ser>
        <c:ser>
          <c:idx val="10"/>
          <c:order val="10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E7C-479B-BAE3-23DAEFEF8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shape val="cylinder"/>
        <c:axId val="135187840"/>
        <c:axId val="134816896"/>
        <c:axId val="0"/>
      </c:bar3DChart>
      <c:catAx>
        <c:axId val="13518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anose="020B0602030504020804" pitchFamily="34" charset="0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34816896"/>
        <c:crosses val="autoZero"/>
        <c:auto val="1"/>
        <c:lblAlgn val="ctr"/>
        <c:lblOffset val="100"/>
        <c:noMultiLvlLbl val="0"/>
      </c:catAx>
      <c:valAx>
        <c:axId val="13481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anose="020B0602030504020804" pitchFamily="34" charset="0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35187840"/>
        <c:crosses val="autoZero"/>
        <c:crossBetween val="between"/>
      </c:valAx>
    </c:plotArea>
    <c:legend>
      <c:legendPos val="b"/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6.5765313390313385E-2"/>
          <c:y val="0.91084444444444446"/>
          <c:w val="0.86886853737861902"/>
          <c:h val="6.9762500000000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ras Medium ITC" panose="020B0602030504020804" pitchFamily="34" charset="0"/>
              <a:ea typeface="+mn-ea"/>
              <a:cs typeface="Arial" panose="020B0604020202020204" pitchFamily="34" charset="0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pPr>
      <a:endParaRPr lang="es-P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rAngAx val="0"/>
      <c:perspective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4.6497828600126002E-2"/>
          <c:y val="5.7208255183221299E-2"/>
          <c:w val="0.94118511104574898"/>
          <c:h val="0.6840449970612130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CAJAMARCA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Hoja1!$B$2:$V$2</c:f>
              <c:numCache>
                <c:formatCode>#,##0</c:formatCode>
                <c:ptCount val="21"/>
                <c:pt idx="0">
                  <c:v>153603</c:v>
                </c:pt>
                <c:pt idx="1">
                  <c:v>179351</c:v>
                </c:pt>
                <c:pt idx="2">
                  <c:v>203911</c:v>
                </c:pt>
                <c:pt idx="3">
                  <c:v>209692</c:v>
                </c:pt>
                <c:pt idx="4">
                  <c:v>215516</c:v>
                </c:pt>
                <c:pt idx="5">
                  <c:v>225648</c:v>
                </c:pt>
                <c:pt idx="6">
                  <c:v>239969</c:v>
                </c:pt>
                <c:pt idx="7">
                  <c:v>262632</c:v>
                </c:pt>
                <c:pt idx="8">
                  <c:v>277900</c:v>
                </c:pt>
                <c:pt idx="9">
                  <c:v>304884</c:v>
                </c:pt>
                <c:pt idx="10">
                  <c:v>303449</c:v>
                </c:pt>
                <c:pt idx="11">
                  <c:v>310629</c:v>
                </c:pt>
                <c:pt idx="12">
                  <c:v>318594</c:v>
                </c:pt>
                <c:pt idx="13">
                  <c:v>324862</c:v>
                </c:pt>
                <c:pt idx="14">
                  <c:v>323687</c:v>
                </c:pt>
                <c:pt idx="15">
                  <c:v>345029</c:v>
                </c:pt>
                <c:pt idx="16">
                  <c:v>352076</c:v>
                </c:pt>
                <c:pt idx="17">
                  <c:v>360200</c:v>
                </c:pt>
                <c:pt idx="18">
                  <c:v>367092</c:v>
                </c:pt>
                <c:pt idx="19">
                  <c:v>391136</c:v>
                </c:pt>
                <c:pt idx="20">
                  <c:v>365964.80844038096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94-4A17-AA10-0DEAD69E410F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LIMA</c:v>
                </c:pt>
              </c:strCache>
            </c:strRef>
          </c:tx>
          <c:spPr>
            <a:solidFill>
              <a:srgbClr val="4472C4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Hoja1!$B$3:$V$3</c:f>
              <c:numCache>
                <c:formatCode>#,##0</c:formatCode>
                <c:ptCount val="21"/>
                <c:pt idx="0">
                  <c:v>153780</c:v>
                </c:pt>
                <c:pt idx="1">
                  <c:v>179743</c:v>
                </c:pt>
                <c:pt idx="2">
                  <c:v>184900</c:v>
                </c:pt>
                <c:pt idx="3">
                  <c:v>191805</c:v>
                </c:pt>
                <c:pt idx="4">
                  <c:v>202565</c:v>
                </c:pt>
                <c:pt idx="5">
                  <c:v>222553</c:v>
                </c:pt>
                <c:pt idx="6">
                  <c:v>238193</c:v>
                </c:pt>
                <c:pt idx="7">
                  <c:v>245491</c:v>
                </c:pt>
                <c:pt idx="8">
                  <c:v>272994</c:v>
                </c:pt>
                <c:pt idx="9">
                  <c:v>286719</c:v>
                </c:pt>
                <c:pt idx="10">
                  <c:v>306876</c:v>
                </c:pt>
                <c:pt idx="11">
                  <c:v>322678</c:v>
                </c:pt>
                <c:pt idx="12">
                  <c:v>318263</c:v>
                </c:pt>
                <c:pt idx="13">
                  <c:v>329311</c:v>
                </c:pt>
                <c:pt idx="14">
                  <c:v>335970</c:v>
                </c:pt>
                <c:pt idx="15">
                  <c:v>342846</c:v>
                </c:pt>
                <c:pt idx="16">
                  <c:v>348518</c:v>
                </c:pt>
                <c:pt idx="17">
                  <c:v>354148</c:v>
                </c:pt>
                <c:pt idx="18">
                  <c:v>362066</c:v>
                </c:pt>
                <c:pt idx="19">
                  <c:v>352868</c:v>
                </c:pt>
                <c:pt idx="20">
                  <c:v>362239.61479589104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94-4A17-AA10-0DEAD69E410F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AREQUIPA</c:v>
                </c:pt>
              </c:strCache>
            </c:strRef>
          </c:tx>
          <c:spPr>
            <a:solidFill>
              <a:srgbClr val="FF99CC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Hoja1!$B$4:$V$4</c:f>
              <c:numCache>
                <c:formatCode>#,##0</c:formatCode>
                <c:ptCount val="21"/>
                <c:pt idx="0">
                  <c:v>245264</c:v>
                </c:pt>
                <c:pt idx="1">
                  <c:v>255292</c:v>
                </c:pt>
                <c:pt idx="2">
                  <c:v>264606</c:v>
                </c:pt>
                <c:pt idx="3">
                  <c:v>272249</c:v>
                </c:pt>
                <c:pt idx="4">
                  <c:v>290460</c:v>
                </c:pt>
                <c:pt idx="5">
                  <c:v>296833</c:v>
                </c:pt>
                <c:pt idx="6">
                  <c:v>328025</c:v>
                </c:pt>
                <c:pt idx="7">
                  <c:v>365749</c:v>
                </c:pt>
                <c:pt idx="8">
                  <c:v>379884</c:v>
                </c:pt>
                <c:pt idx="9">
                  <c:v>387317</c:v>
                </c:pt>
                <c:pt idx="10">
                  <c:v>355013</c:v>
                </c:pt>
                <c:pt idx="11">
                  <c:v>363668</c:v>
                </c:pt>
                <c:pt idx="12">
                  <c:v>352406</c:v>
                </c:pt>
                <c:pt idx="13">
                  <c:v>315380</c:v>
                </c:pt>
                <c:pt idx="14">
                  <c:v>325253</c:v>
                </c:pt>
                <c:pt idx="15">
                  <c:v>335534</c:v>
                </c:pt>
                <c:pt idx="16">
                  <c:v>348889</c:v>
                </c:pt>
                <c:pt idx="17">
                  <c:v>353749</c:v>
                </c:pt>
                <c:pt idx="18">
                  <c:v>363930</c:v>
                </c:pt>
                <c:pt idx="19">
                  <c:v>357460</c:v>
                </c:pt>
                <c:pt idx="20">
                  <c:v>358534.99282000004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94-4A17-AA10-0DEAD69E410F}"/>
            </c:ext>
          </c:extLst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LA LIBERTAD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Hoja1!$B$5:$V$5</c:f>
              <c:numCache>
                <c:formatCode>#,##0</c:formatCode>
                <c:ptCount val="21"/>
                <c:pt idx="0">
                  <c:v>55130</c:v>
                </c:pt>
                <c:pt idx="1">
                  <c:v>56998</c:v>
                </c:pt>
                <c:pt idx="2">
                  <c:v>65414</c:v>
                </c:pt>
                <c:pt idx="3">
                  <c:v>70848</c:v>
                </c:pt>
                <c:pt idx="4">
                  <c:v>75631</c:v>
                </c:pt>
                <c:pt idx="5">
                  <c:v>79695</c:v>
                </c:pt>
                <c:pt idx="6">
                  <c:v>90775</c:v>
                </c:pt>
                <c:pt idx="7">
                  <c:v>94476</c:v>
                </c:pt>
                <c:pt idx="8">
                  <c:v>99405</c:v>
                </c:pt>
                <c:pt idx="9">
                  <c:v>98524</c:v>
                </c:pt>
                <c:pt idx="10">
                  <c:v>100618</c:v>
                </c:pt>
                <c:pt idx="11">
                  <c:v>113502</c:v>
                </c:pt>
                <c:pt idx="12">
                  <c:v>116710</c:v>
                </c:pt>
                <c:pt idx="13">
                  <c:v>118937</c:v>
                </c:pt>
                <c:pt idx="14">
                  <c:v>121501</c:v>
                </c:pt>
                <c:pt idx="15">
                  <c:v>125366</c:v>
                </c:pt>
                <c:pt idx="16">
                  <c:v>129501</c:v>
                </c:pt>
                <c:pt idx="17">
                  <c:v>129786</c:v>
                </c:pt>
                <c:pt idx="18">
                  <c:v>135964</c:v>
                </c:pt>
                <c:pt idx="19">
                  <c:v>151171</c:v>
                </c:pt>
                <c:pt idx="20">
                  <c:v>157622.84043650003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494-4A17-AA10-0DEAD69E410F}"/>
            </c:ext>
          </c:extLst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PUNO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Hoja1!$B$6:$V$6</c:f>
              <c:numCache>
                <c:formatCode>#,##0</c:formatCode>
                <c:ptCount val="21"/>
                <c:pt idx="0">
                  <c:v>22083</c:v>
                </c:pt>
                <c:pt idx="1">
                  <c:v>27052</c:v>
                </c:pt>
                <c:pt idx="2">
                  <c:v>28251</c:v>
                </c:pt>
                <c:pt idx="3">
                  <c:v>36568</c:v>
                </c:pt>
                <c:pt idx="4">
                  <c:v>43242</c:v>
                </c:pt>
                <c:pt idx="5">
                  <c:v>49453</c:v>
                </c:pt>
                <c:pt idx="6">
                  <c:v>62011</c:v>
                </c:pt>
                <c:pt idx="7">
                  <c:v>66065</c:v>
                </c:pt>
                <c:pt idx="8">
                  <c:v>67951</c:v>
                </c:pt>
                <c:pt idx="9">
                  <c:v>71047</c:v>
                </c:pt>
                <c:pt idx="10">
                  <c:v>76907</c:v>
                </c:pt>
                <c:pt idx="11">
                  <c:v>79038</c:v>
                </c:pt>
                <c:pt idx="12">
                  <c:v>85832</c:v>
                </c:pt>
                <c:pt idx="13">
                  <c:v>91287</c:v>
                </c:pt>
                <c:pt idx="14">
                  <c:v>95416</c:v>
                </c:pt>
                <c:pt idx="15">
                  <c:v>106953</c:v>
                </c:pt>
                <c:pt idx="16">
                  <c:v>110465</c:v>
                </c:pt>
                <c:pt idx="17">
                  <c:v>114671</c:v>
                </c:pt>
                <c:pt idx="18">
                  <c:v>119855</c:v>
                </c:pt>
                <c:pt idx="19">
                  <c:v>127009</c:v>
                </c:pt>
                <c:pt idx="20">
                  <c:v>131755.89522000001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494-4A17-AA10-0DEAD69E410F}"/>
            </c:ext>
          </c:extLst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CUSCO</c:v>
                </c:pt>
              </c:strCache>
            </c:strRef>
          </c:tx>
          <c:spPr>
            <a:solidFill>
              <a:srgbClr val="FFC000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Hoja1!$B$7:$V$7</c:f>
              <c:numCache>
                <c:formatCode>#,##0</c:formatCode>
                <c:ptCount val="21"/>
                <c:pt idx="0">
                  <c:v>11868</c:v>
                </c:pt>
                <c:pt idx="1">
                  <c:v>13798</c:v>
                </c:pt>
                <c:pt idx="2">
                  <c:v>16444</c:v>
                </c:pt>
                <c:pt idx="3">
                  <c:v>19611</c:v>
                </c:pt>
                <c:pt idx="4">
                  <c:v>25096</c:v>
                </c:pt>
                <c:pt idx="5">
                  <c:v>30479</c:v>
                </c:pt>
                <c:pt idx="6">
                  <c:v>35953</c:v>
                </c:pt>
                <c:pt idx="7">
                  <c:v>41622</c:v>
                </c:pt>
                <c:pt idx="8">
                  <c:v>47739</c:v>
                </c:pt>
                <c:pt idx="9">
                  <c:v>50955</c:v>
                </c:pt>
                <c:pt idx="10">
                  <c:v>68452</c:v>
                </c:pt>
                <c:pt idx="11">
                  <c:v>65242</c:v>
                </c:pt>
                <c:pt idx="12">
                  <c:v>77621</c:v>
                </c:pt>
                <c:pt idx="13">
                  <c:v>93148</c:v>
                </c:pt>
                <c:pt idx="14">
                  <c:v>95633</c:v>
                </c:pt>
                <c:pt idx="15">
                  <c:v>104016</c:v>
                </c:pt>
                <c:pt idx="16">
                  <c:v>102458</c:v>
                </c:pt>
                <c:pt idx="17">
                  <c:v>102227</c:v>
                </c:pt>
                <c:pt idx="18">
                  <c:v>106028</c:v>
                </c:pt>
                <c:pt idx="19">
                  <c:v>110781</c:v>
                </c:pt>
                <c:pt idx="20">
                  <c:v>116111.23140780002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494-4A17-AA10-0DEAD69E410F}"/>
            </c:ext>
          </c:extLst>
        </c:ser>
        <c:ser>
          <c:idx val="6"/>
          <c:order val="6"/>
          <c:tx>
            <c:strRef>
              <c:f>Hoja1!$A$8</c:f>
              <c:strCache>
                <c:ptCount val="1"/>
                <c:pt idx="0">
                  <c:v>AMAZONAS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Hoja1!$B$8:$V$8</c:f>
              <c:numCache>
                <c:formatCode>#,##0</c:formatCode>
                <c:ptCount val="21"/>
                <c:pt idx="0">
                  <c:v>35255</c:v>
                </c:pt>
                <c:pt idx="1">
                  <c:v>39672</c:v>
                </c:pt>
                <c:pt idx="2">
                  <c:v>45905</c:v>
                </c:pt>
                <c:pt idx="3">
                  <c:v>51321</c:v>
                </c:pt>
                <c:pt idx="4">
                  <c:v>53387</c:v>
                </c:pt>
                <c:pt idx="5">
                  <c:v>58117</c:v>
                </c:pt>
                <c:pt idx="6">
                  <c:v>59002</c:v>
                </c:pt>
                <c:pt idx="7">
                  <c:v>62315</c:v>
                </c:pt>
                <c:pt idx="8">
                  <c:v>65354</c:v>
                </c:pt>
                <c:pt idx="9">
                  <c:v>75111</c:v>
                </c:pt>
                <c:pt idx="10">
                  <c:v>75125</c:v>
                </c:pt>
                <c:pt idx="11">
                  <c:v>74369</c:v>
                </c:pt>
                <c:pt idx="12">
                  <c:v>76184</c:v>
                </c:pt>
                <c:pt idx="13">
                  <c:v>80358</c:v>
                </c:pt>
                <c:pt idx="14">
                  <c:v>76093</c:v>
                </c:pt>
                <c:pt idx="15">
                  <c:v>79208</c:v>
                </c:pt>
                <c:pt idx="16">
                  <c:v>83366</c:v>
                </c:pt>
                <c:pt idx="17">
                  <c:v>93894</c:v>
                </c:pt>
                <c:pt idx="18">
                  <c:v>97640</c:v>
                </c:pt>
                <c:pt idx="19">
                  <c:v>98574</c:v>
                </c:pt>
                <c:pt idx="20">
                  <c:v>100570.0498794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494-4A17-AA10-0DEAD69E410F}"/>
            </c:ext>
          </c:extLst>
        </c:ser>
        <c:ser>
          <c:idx val="7"/>
          <c:order val="7"/>
          <c:tx>
            <c:strRef>
              <c:f>Hoja1!$A$9</c:f>
              <c:strCache>
                <c:ptCount val="1"/>
                <c:pt idx="0">
                  <c:v>ICA</c:v>
                </c:pt>
              </c:strCache>
            </c:strRef>
          </c:tx>
          <c:spPr>
            <a:solidFill>
              <a:srgbClr val="FFC000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Hoja1!$B$9:$V$9</c:f>
              <c:numCache>
                <c:formatCode>#,##0</c:formatCode>
                <c:ptCount val="21"/>
                <c:pt idx="0">
                  <c:v>14976</c:v>
                </c:pt>
                <c:pt idx="1">
                  <c:v>14980</c:v>
                </c:pt>
                <c:pt idx="2">
                  <c:v>15284</c:v>
                </c:pt>
                <c:pt idx="3">
                  <c:v>16037</c:v>
                </c:pt>
                <c:pt idx="4">
                  <c:v>16450</c:v>
                </c:pt>
                <c:pt idx="5">
                  <c:v>17112</c:v>
                </c:pt>
                <c:pt idx="6">
                  <c:v>18626</c:v>
                </c:pt>
                <c:pt idx="7">
                  <c:v>20790</c:v>
                </c:pt>
                <c:pt idx="8">
                  <c:v>23872</c:v>
                </c:pt>
                <c:pt idx="9">
                  <c:v>27723</c:v>
                </c:pt>
                <c:pt idx="10">
                  <c:v>30278</c:v>
                </c:pt>
                <c:pt idx="11">
                  <c:v>32109</c:v>
                </c:pt>
                <c:pt idx="12">
                  <c:v>35909</c:v>
                </c:pt>
                <c:pt idx="13">
                  <c:v>43361</c:v>
                </c:pt>
                <c:pt idx="14">
                  <c:v>48046</c:v>
                </c:pt>
                <c:pt idx="15">
                  <c:v>51005</c:v>
                </c:pt>
                <c:pt idx="16">
                  <c:v>57139</c:v>
                </c:pt>
                <c:pt idx="17">
                  <c:v>64979</c:v>
                </c:pt>
                <c:pt idx="18">
                  <c:v>66143</c:v>
                </c:pt>
                <c:pt idx="19">
                  <c:v>68271</c:v>
                </c:pt>
                <c:pt idx="20">
                  <c:v>78920.452980900009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494-4A17-AA10-0DEAD69E410F}"/>
            </c:ext>
          </c:extLst>
        </c:ser>
        <c:ser>
          <c:idx val="8"/>
          <c:order val="8"/>
          <c:tx>
            <c:strRef>
              <c:f>Hoja1!$A$10</c:f>
              <c:strCache>
                <c:ptCount val="1"/>
                <c:pt idx="0">
                  <c:v>HUANUCO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Hoja1!$B$10:$V$10</c:f>
              <c:numCache>
                <c:formatCode>#,##0</c:formatCode>
                <c:ptCount val="21"/>
                <c:pt idx="0">
                  <c:v>12676</c:v>
                </c:pt>
                <c:pt idx="1">
                  <c:v>14860</c:v>
                </c:pt>
                <c:pt idx="2">
                  <c:v>15071</c:v>
                </c:pt>
                <c:pt idx="3">
                  <c:v>16628</c:v>
                </c:pt>
                <c:pt idx="4">
                  <c:v>18047</c:v>
                </c:pt>
                <c:pt idx="5">
                  <c:v>21338</c:v>
                </c:pt>
                <c:pt idx="6">
                  <c:v>25715</c:v>
                </c:pt>
                <c:pt idx="7">
                  <c:v>30707</c:v>
                </c:pt>
                <c:pt idx="8">
                  <c:v>35193</c:v>
                </c:pt>
                <c:pt idx="9">
                  <c:v>35814</c:v>
                </c:pt>
                <c:pt idx="10">
                  <c:v>39413</c:v>
                </c:pt>
                <c:pt idx="11">
                  <c:v>40474</c:v>
                </c:pt>
                <c:pt idx="12">
                  <c:v>44517</c:v>
                </c:pt>
                <c:pt idx="13">
                  <c:v>39187</c:v>
                </c:pt>
                <c:pt idx="14">
                  <c:v>38576</c:v>
                </c:pt>
                <c:pt idx="15">
                  <c:v>42249</c:v>
                </c:pt>
                <c:pt idx="16">
                  <c:v>44955</c:v>
                </c:pt>
                <c:pt idx="17">
                  <c:v>48243</c:v>
                </c:pt>
                <c:pt idx="18">
                  <c:v>49492</c:v>
                </c:pt>
                <c:pt idx="19">
                  <c:v>54682</c:v>
                </c:pt>
                <c:pt idx="20">
                  <c:v>58774.760252153996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494-4A17-AA10-0DEAD69E410F}"/>
            </c:ext>
          </c:extLst>
        </c:ser>
        <c:ser>
          <c:idx val="9"/>
          <c:order val="9"/>
          <c:tx>
            <c:strRef>
              <c:f>Hoja1!$A$11</c:f>
              <c:strCache>
                <c:ptCount val="1"/>
                <c:pt idx="0">
                  <c:v>JUNIN</c:v>
                </c:pt>
              </c:strCache>
            </c:strRef>
          </c:tx>
          <c:spPr>
            <a:solidFill>
              <a:srgbClr val="ED7D31">
                <a:lumMod val="5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Hoja1!$B$11:$V$11</c:f>
              <c:numCache>
                <c:formatCode>#,##0</c:formatCode>
                <c:ptCount val="21"/>
                <c:pt idx="0">
                  <c:v>17969</c:v>
                </c:pt>
                <c:pt idx="1">
                  <c:v>18074</c:v>
                </c:pt>
                <c:pt idx="2">
                  <c:v>18328</c:v>
                </c:pt>
                <c:pt idx="3">
                  <c:v>18337</c:v>
                </c:pt>
                <c:pt idx="4">
                  <c:v>18381</c:v>
                </c:pt>
                <c:pt idx="5">
                  <c:v>18612</c:v>
                </c:pt>
                <c:pt idx="6">
                  <c:v>19206</c:v>
                </c:pt>
                <c:pt idx="7">
                  <c:v>20850</c:v>
                </c:pt>
                <c:pt idx="8">
                  <c:v>23613</c:v>
                </c:pt>
                <c:pt idx="9">
                  <c:v>27223</c:v>
                </c:pt>
                <c:pt idx="10">
                  <c:v>31111</c:v>
                </c:pt>
                <c:pt idx="11">
                  <c:v>39435</c:v>
                </c:pt>
                <c:pt idx="12">
                  <c:v>42385</c:v>
                </c:pt>
                <c:pt idx="13">
                  <c:v>46276</c:v>
                </c:pt>
                <c:pt idx="14">
                  <c:v>46710</c:v>
                </c:pt>
                <c:pt idx="15">
                  <c:v>47870</c:v>
                </c:pt>
                <c:pt idx="16">
                  <c:v>51250</c:v>
                </c:pt>
                <c:pt idx="17">
                  <c:v>52094</c:v>
                </c:pt>
                <c:pt idx="18">
                  <c:v>53135</c:v>
                </c:pt>
                <c:pt idx="19">
                  <c:v>57190</c:v>
                </c:pt>
                <c:pt idx="20">
                  <c:v>58617.823832999995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494-4A17-AA10-0DEAD69E410F}"/>
            </c:ext>
          </c:extLst>
        </c:ser>
        <c:ser>
          <c:idx val="10"/>
          <c:order val="10"/>
          <c:tx>
            <c:strRef>
              <c:f>Hoja1!$A$12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Hoja1!$B$12:$V$12</c:f>
              <c:numCache>
                <c:formatCode>#,##0</c:formatCode>
                <c:ptCount val="21"/>
                <c:pt idx="0">
                  <c:v>180612</c:v>
                </c:pt>
                <c:pt idx="1">
                  <c:v>189886</c:v>
                </c:pt>
                <c:pt idx="2">
                  <c:v>193368</c:v>
                </c:pt>
                <c:pt idx="3">
                  <c:v>201724</c:v>
                </c:pt>
                <c:pt idx="4">
                  <c:v>206199</c:v>
                </c:pt>
                <c:pt idx="5">
                  <c:v>216993</c:v>
                </c:pt>
                <c:pt idx="6">
                  <c:v>229516</c:v>
                </c:pt>
                <c:pt idx="7">
                  <c:v>245117</c:v>
                </c:pt>
                <c:pt idx="8">
                  <c:v>271626</c:v>
                </c:pt>
                <c:pt idx="9">
                  <c:v>286795</c:v>
                </c:pt>
                <c:pt idx="10">
                  <c:v>291131</c:v>
                </c:pt>
                <c:pt idx="11">
                  <c:v>314384</c:v>
                </c:pt>
                <c:pt idx="12">
                  <c:v>322251</c:v>
                </c:pt>
                <c:pt idx="13">
                  <c:v>325701</c:v>
                </c:pt>
                <c:pt idx="14">
                  <c:v>333342</c:v>
                </c:pt>
                <c:pt idx="15">
                  <c:v>323100</c:v>
                </c:pt>
                <c:pt idx="16">
                  <c:v>325615</c:v>
                </c:pt>
                <c:pt idx="17">
                  <c:v>336994</c:v>
                </c:pt>
                <c:pt idx="18">
                  <c:v>345799</c:v>
                </c:pt>
                <c:pt idx="19">
                  <c:v>360224</c:v>
                </c:pt>
                <c:pt idx="20">
                  <c:v>174572.68182963319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494-4A17-AA10-0DEAD69E4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shape val="cylinder"/>
        <c:axId val="134545792"/>
        <c:axId val="134547328"/>
        <c:axId val="0"/>
      </c:bar3DChart>
      <c:catAx>
        <c:axId val="13454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anose="020B0602030504020804" pitchFamily="34" charset="0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34547328"/>
        <c:crosses val="autoZero"/>
        <c:auto val="1"/>
        <c:lblAlgn val="ctr"/>
        <c:lblOffset val="100"/>
        <c:noMultiLvlLbl val="0"/>
      </c:catAx>
      <c:valAx>
        <c:axId val="13454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anose="020B0602030504020804" pitchFamily="34" charset="0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345457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5765313390313399E-2"/>
          <c:y val="0.83227121212121202"/>
          <c:w val="0.86886853737861902"/>
          <c:h val="6.9762500000000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ras Medium ITC" panose="020B0602030504020804" pitchFamily="34" charset="0"/>
              <a:ea typeface="+mn-ea"/>
              <a:cs typeface="Arial" panose="020B0604020202020204" pitchFamily="34" charset="0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pPr>
      <a:endParaRPr lang="es-PE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solidFill>
            <a:schemeClr val="bg1">
              <a:lumMod val="75000"/>
            </a:schemeClr>
          </a:solidFill>
        </a:ln>
        <a:effectLst/>
        <a:sp3d>
          <a:contourClr>
            <a:schemeClr val="bg1">
              <a:lumMod val="75000"/>
            </a:schemeClr>
          </a:contourClr>
        </a:sp3d>
      </c:spPr>
    </c:sideWall>
    <c:backWall>
      <c:thickness val="0"/>
      <c:spPr>
        <a:noFill/>
        <a:ln>
          <a:solidFill>
            <a:schemeClr val="bg1">
              <a:lumMod val="75000"/>
            </a:schemeClr>
          </a:solidFill>
        </a:ln>
        <a:effectLst/>
        <a:sp3d>
          <a:contourClr>
            <a:schemeClr val="bg1">
              <a:lumMod val="75000"/>
            </a:schemeClr>
          </a:contourClr>
        </a:sp3d>
      </c:spPr>
    </c:backWall>
    <c:plotArea>
      <c:layout>
        <c:manualLayout>
          <c:layoutTarget val="inner"/>
          <c:xMode val="edge"/>
          <c:yMode val="edge"/>
          <c:x val="6.7265201224846902E-2"/>
          <c:y val="7.1107371488449797E-2"/>
          <c:w val="0.88340569176370998"/>
          <c:h val="0.8538010532027438"/>
        </c:manualLayout>
      </c:layout>
      <c:bar3DChart>
        <c:barDir val="col"/>
        <c:grouping val="stacked"/>
        <c:varyColors val="0"/>
        <c:ser>
          <c:idx val="2"/>
          <c:order val="0"/>
          <c:tx>
            <c:strRef>
              <c:f>Hoja1!$A$2</c:f>
              <c:strCache>
                <c:ptCount val="1"/>
                <c:pt idx="0">
                  <c:v>LECHE EN POLVO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Hoja1!$B$2:$V$2</c:f>
              <c:numCache>
                <c:formatCode>#,##0.0</c:formatCode>
                <c:ptCount val="21"/>
                <c:pt idx="0">
                  <c:v>45.815855918000004</c:v>
                </c:pt>
                <c:pt idx="1">
                  <c:v>44.817590600999999</c:v>
                </c:pt>
                <c:pt idx="2">
                  <c:v>29.371090815000006</c:v>
                </c:pt>
                <c:pt idx="3">
                  <c:v>20.600547134000003</c:v>
                </c:pt>
                <c:pt idx="4">
                  <c:v>31.74011217</c:v>
                </c:pt>
                <c:pt idx="5">
                  <c:v>32.183282121000005</c:v>
                </c:pt>
                <c:pt idx="6">
                  <c:v>43.113741044000001</c:v>
                </c:pt>
                <c:pt idx="7">
                  <c:v>57.407760066000002</c:v>
                </c:pt>
                <c:pt idx="8">
                  <c:v>60.847443623000004</c:v>
                </c:pt>
                <c:pt idx="9">
                  <c:v>34.455668347999996</c:v>
                </c:pt>
                <c:pt idx="10">
                  <c:v>71.306878292999997</c:v>
                </c:pt>
                <c:pt idx="11">
                  <c:v>78.221875887999985</c:v>
                </c:pt>
                <c:pt idx="12">
                  <c:v>156.02911561799979</c:v>
                </c:pt>
                <c:pt idx="13">
                  <c:v>115.6788191619999</c:v>
                </c:pt>
                <c:pt idx="14">
                  <c:v>183.66910582900007</c:v>
                </c:pt>
                <c:pt idx="15">
                  <c:v>105.242196369</c:v>
                </c:pt>
                <c:pt idx="16">
                  <c:v>90.472149466999994</c:v>
                </c:pt>
                <c:pt idx="17">
                  <c:v>106.3341856290001</c:v>
                </c:pt>
                <c:pt idx="18">
                  <c:v>134.91251362099999</c:v>
                </c:pt>
                <c:pt idx="19">
                  <c:v>119.06813478800001</c:v>
                </c:pt>
                <c:pt idx="20">
                  <c:v>133.88582085400017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28B-45AB-A3A4-19B7F9B4D358}"/>
            </c:ext>
          </c:extLst>
        </c:ser>
        <c:ser>
          <c:idx val="3"/>
          <c:order val="1"/>
          <c:tx>
            <c:strRef>
              <c:f>Hoja1!$A$3</c:f>
              <c:strCache>
                <c:ptCount val="1"/>
                <c:pt idx="0">
                  <c:v>GRASA LÁCTEA ANHIDRA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Hoja1!$B$3:$V$3</c:f>
              <c:numCache>
                <c:formatCode>#,##0.0</c:formatCode>
                <c:ptCount val="21"/>
                <c:pt idx="0">
                  <c:v>7.5530099499999999</c:v>
                </c:pt>
                <c:pt idx="1">
                  <c:v>4.8200529670000005</c:v>
                </c:pt>
                <c:pt idx="2">
                  <c:v>4.4961791270000004</c:v>
                </c:pt>
                <c:pt idx="3">
                  <c:v>3.3468447960000001</c:v>
                </c:pt>
                <c:pt idx="4">
                  <c:v>5.6886209989999994</c:v>
                </c:pt>
                <c:pt idx="5">
                  <c:v>5.78329251899999</c:v>
                </c:pt>
                <c:pt idx="6">
                  <c:v>1.8920210639999999</c:v>
                </c:pt>
                <c:pt idx="7">
                  <c:v>5.1816368290000003</c:v>
                </c:pt>
                <c:pt idx="8">
                  <c:v>16.539144768</c:v>
                </c:pt>
                <c:pt idx="9">
                  <c:v>4.4408707779999999</c:v>
                </c:pt>
                <c:pt idx="10">
                  <c:v>12.571567357000001</c:v>
                </c:pt>
                <c:pt idx="11">
                  <c:v>22.723990862000001</c:v>
                </c:pt>
                <c:pt idx="12">
                  <c:v>17.288143870999999</c:v>
                </c:pt>
                <c:pt idx="13">
                  <c:v>16.170538654999998</c:v>
                </c:pt>
                <c:pt idx="14">
                  <c:v>25.736902605000001</c:v>
                </c:pt>
                <c:pt idx="15">
                  <c:v>24.164842501999999</c:v>
                </c:pt>
                <c:pt idx="16">
                  <c:v>21.521773581000001</c:v>
                </c:pt>
                <c:pt idx="17">
                  <c:v>38.699859535000002</c:v>
                </c:pt>
                <c:pt idx="18">
                  <c:v>55.906415726000006</c:v>
                </c:pt>
                <c:pt idx="19">
                  <c:v>28.179931377999999</c:v>
                </c:pt>
                <c:pt idx="20">
                  <c:v>44.582503285000001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28B-45AB-A3A4-19B7F9B4D358}"/>
            </c:ext>
          </c:extLst>
        </c:ser>
        <c:ser>
          <c:idx val="4"/>
          <c:order val="2"/>
          <c:tx>
            <c:strRef>
              <c:f>Hoja1!$A$4</c:f>
              <c:strCache>
                <c:ptCount val="1"/>
                <c:pt idx="0">
                  <c:v>LECHE CONDENSADA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Hoja1!$B$4:$V$4</c:f>
              <c:numCache>
                <c:formatCode>#,##0.0</c:formatCode>
                <c:ptCount val="21"/>
                <c:pt idx="0">
                  <c:v>0.95318628999999999</c:v>
                </c:pt>
                <c:pt idx="1">
                  <c:v>2.4258092530000002</c:v>
                </c:pt>
                <c:pt idx="2">
                  <c:v>2.2116317629999998</c:v>
                </c:pt>
                <c:pt idx="3">
                  <c:v>2.1405245580000001</c:v>
                </c:pt>
                <c:pt idx="4">
                  <c:v>2.5530399830000001</c:v>
                </c:pt>
                <c:pt idx="5">
                  <c:v>2.9346320299999999</c:v>
                </c:pt>
                <c:pt idx="6">
                  <c:v>4.2512172970000002</c:v>
                </c:pt>
                <c:pt idx="7">
                  <c:v>5.4300912109999997</c:v>
                </c:pt>
                <c:pt idx="8">
                  <c:v>7.1881356649999999</c:v>
                </c:pt>
                <c:pt idx="9">
                  <c:v>6.2221563130000002</c:v>
                </c:pt>
                <c:pt idx="10">
                  <c:v>9.7055311530000008</c:v>
                </c:pt>
                <c:pt idx="11">
                  <c:v>8.6054604450000003</c:v>
                </c:pt>
                <c:pt idx="12">
                  <c:v>9.8704052559999891</c:v>
                </c:pt>
                <c:pt idx="13">
                  <c:v>9.8764870580000199</c:v>
                </c:pt>
                <c:pt idx="14">
                  <c:v>7.6432737230000098</c:v>
                </c:pt>
                <c:pt idx="15">
                  <c:v>6.7759465630000104</c:v>
                </c:pt>
                <c:pt idx="16">
                  <c:v>7.1582525669999999</c:v>
                </c:pt>
                <c:pt idx="17">
                  <c:v>6.6396812339999896</c:v>
                </c:pt>
                <c:pt idx="18">
                  <c:v>9.0377938100000001</c:v>
                </c:pt>
                <c:pt idx="19">
                  <c:v>8.3343223380000104</c:v>
                </c:pt>
                <c:pt idx="20">
                  <c:v>11.06642972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8D-4FED-B25F-13F048F98F02}"/>
            </c:ext>
          </c:extLst>
        </c:ser>
        <c:ser>
          <c:idx val="0"/>
          <c:order val="3"/>
          <c:tx>
            <c:strRef>
              <c:f>Hoja1!$A$5</c:f>
              <c:strCache>
                <c:ptCount val="1"/>
                <c:pt idx="0">
                  <c:v>LECHE EVAPORADA Y OTRAS</c:v>
                </c:pt>
              </c:strCache>
            </c:strRef>
          </c:tx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Hoja1!$B$5:$V$5</c:f>
              <c:numCache>
                <c:formatCode>#,##0.0</c:formatCode>
                <c:ptCount val="21"/>
                <c:pt idx="0">
                  <c:v>1.6112011199999992</c:v>
                </c:pt>
                <c:pt idx="1">
                  <c:v>1.8305832659999999</c:v>
                </c:pt>
                <c:pt idx="2">
                  <c:v>4.2992299409999992</c:v>
                </c:pt>
                <c:pt idx="3">
                  <c:v>0.43744430199999995</c:v>
                </c:pt>
                <c:pt idx="4">
                  <c:v>1.2904183170000001</c:v>
                </c:pt>
                <c:pt idx="5">
                  <c:v>0.64212206100000002</c:v>
                </c:pt>
                <c:pt idx="6">
                  <c:v>0.27671273299999999</c:v>
                </c:pt>
                <c:pt idx="7">
                  <c:v>0.259968386</c:v>
                </c:pt>
                <c:pt idx="8">
                  <c:v>0.24953910300000001</c:v>
                </c:pt>
                <c:pt idx="9">
                  <c:v>0.27236649799999996</c:v>
                </c:pt>
                <c:pt idx="10">
                  <c:v>0.322047154</c:v>
                </c:pt>
                <c:pt idx="11">
                  <c:v>0.575433321</c:v>
                </c:pt>
                <c:pt idx="12">
                  <c:v>3.7551707480000007</c:v>
                </c:pt>
                <c:pt idx="13">
                  <c:v>7.9447143229999995</c:v>
                </c:pt>
                <c:pt idx="14">
                  <c:v>11.864885842000051</c:v>
                </c:pt>
                <c:pt idx="15">
                  <c:v>10.66217408700002</c:v>
                </c:pt>
                <c:pt idx="16">
                  <c:v>3.6243784299999899</c:v>
                </c:pt>
                <c:pt idx="17">
                  <c:v>1.0359145969999999</c:v>
                </c:pt>
                <c:pt idx="18">
                  <c:v>1.9890970109999999</c:v>
                </c:pt>
                <c:pt idx="19">
                  <c:v>3.0369037480000003</c:v>
                </c:pt>
                <c:pt idx="20">
                  <c:v>8.8761261400000002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134609920"/>
        <c:axId val="135004928"/>
        <c:axId val="0"/>
      </c:bar3DChart>
      <c:catAx>
        <c:axId val="13460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35004928"/>
        <c:crosses val="autoZero"/>
        <c:auto val="1"/>
        <c:lblAlgn val="ctr"/>
        <c:lblOffset val="100"/>
        <c:noMultiLvlLbl val="0"/>
      </c:catAx>
      <c:valAx>
        <c:axId val="13500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3460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rAngAx val="0"/>
      <c:perspective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4.6497828600126002E-2"/>
          <c:y val="2.5137499999999997E-2"/>
          <c:w val="0.94118511104574898"/>
          <c:h val="0.8492090909090910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ESTADOS UNIDOS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Hoja1!$B$2:$V$2</c:f>
              <c:numCache>
                <c:formatCode>#,##0</c:formatCode>
                <c:ptCount val="21"/>
                <c:pt idx="0">
                  <c:v>397.25346000000002</c:v>
                </c:pt>
                <c:pt idx="1">
                  <c:v>414.98411399999998</c:v>
                </c:pt>
                <c:pt idx="2">
                  <c:v>27.494543</c:v>
                </c:pt>
                <c:pt idx="3">
                  <c:v>1.1906300000000001</c:v>
                </c:pt>
                <c:pt idx="4">
                  <c:v>427.26247499999999</c:v>
                </c:pt>
                <c:pt idx="5">
                  <c:v>465.38454999999999</c:v>
                </c:pt>
                <c:pt idx="6">
                  <c:v>2046.7984080000001</c:v>
                </c:pt>
                <c:pt idx="7">
                  <c:v>587.37300000000005</c:v>
                </c:pt>
                <c:pt idx="8">
                  <c:v>3895.264999</c:v>
                </c:pt>
                <c:pt idx="9">
                  <c:v>630.55050000000006</c:v>
                </c:pt>
                <c:pt idx="10">
                  <c:v>7970.3710000000001</c:v>
                </c:pt>
                <c:pt idx="11">
                  <c:v>7496.436506</c:v>
                </c:pt>
                <c:pt idx="12">
                  <c:v>10675.079240000001</c:v>
                </c:pt>
                <c:pt idx="13">
                  <c:v>8973.5812929999993</c:v>
                </c:pt>
                <c:pt idx="14">
                  <c:v>9228.6763389999996</c:v>
                </c:pt>
                <c:pt idx="15">
                  <c:v>10191.379999999999</c:v>
                </c:pt>
                <c:pt idx="16">
                  <c:v>13994.312653999999</c:v>
                </c:pt>
                <c:pt idx="17">
                  <c:v>17200.762657000003</c:v>
                </c:pt>
                <c:pt idx="18">
                  <c:v>19160.027413</c:v>
                </c:pt>
                <c:pt idx="19">
                  <c:v>18529.745618000001</c:v>
                </c:pt>
                <c:pt idx="20">
                  <c:v>27012.153622000002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7C-479B-BAE3-23DAEFEF8B11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NUEVA ZELANDA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Hoja1!$B$3:$V$3</c:f>
              <c:numCache>
                <c:formatCode>#,##0</c:formatCode>
                <c:ptCount val="21"/>
                <c:pt idx="0">
                  <c:v>18116.802670000001</c:v>
                </c:pt>
                <c:pt idx="1">
                  <c:v>13554.44742</c:v>
                </c:pt>
                <c:pt idx="2">
                  <c:v>10255.97466</c:v>
                </c:pt>
                <c:pt idx="3">
                  <c:v>4110.91</c:v>
                </c:pt>
                <c:pt idx="4">
                  <c:v>5410.8</c:v>
                </c:pt>
                <c:pt idx="5">
                  <c:v>2407.27</c:v>
                </c:pt>
                <c:pt idx="6">
                  <c:v>4961.0887199999997</c:v>
                </c:pt>
                <c:pt idx="7">
                  <c:v>5362.0807999999997</c:v>
                </c:pt>
                <c:pt idx="8">
                  <c:v>4503.4101350000001</c:v>
                </c:pt>
                <c:pt idx="9">
                  <c:v>6160.1999999999898</c:v>
                </c:pt>
                <c:pt idx="10">
                  <c:v>11069.063</c:v>
                </c:pt>
                <c:pt idx="11">
                  <c:v>11068.75</c:v>
                </c:pt>
                <c:pt idx="12">
                  <c:v>27796.67</c:v>
                </c:pt>
                <c:pt idx="13">
                  <c:v>16623.935000000001</c:v>
                </c:pt>
                <c:pt idx="14">
                  <c:v>23689.02</c:v>
                </c:pt>
                <c:pt idx="15">
                  <c:v>24458.105656</c:v>
                </c:pt>
                <c:pt idx="16">
                  <c:v>17073.338756000001</c:v>
                </c:pt>
                <c:pt idx="17">
                  <c:v>18131.264999999999</c:v>
                </c:pt>
                <c:pt idx="18">
                  <c:v>29231.033561</c:v>
                </c:pt>
                <c:pt idx="19">
                  <c:v>18312.041407000001</c:v>
                </c:pt>
                <c:pt idx="20">
                  <c:v>11023.210519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E7C-479B-BAE3-23DAEFEF8B11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ARGENTINA</c:v>
                </c:pt>
              </c:strCache>
            </c:strRef>
          </c:tx>
          <c:spPr>
            <a:solidFill>
              <a:srgbClr val="ED7D31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Hoja1!$B$4:$V$4</c:f>
              <c:numCache>
                <c:formatCode>#,##0</c:formatCode>
                <c:ptCount val="21"/>
                <c:pt idx="0">
                  <c:v>1209.2639999999999</c:v>
                </c:pt>
                <c:pt idx="1">
                  <c:v>1536.165</c:v>
                </c:pt>
                <c:pt idx="2">
                  <c:v>1794.84</c:v>
                </c:pt>
                <c:pt idx="3">
                  <c:v>715.45500000000004</c:v>
                </c:pt>
                <c:pt idx="4">
                  <c:v>2055.2190000000001</c:v>
                </c:pt>
                <c:pt idx="5">
                  <c:v>1311.80457</c:v>
                </c:pt>
                <c:pt idx="6">
                  <c:v>5340.3469999999998</c:v>
                </c:pt>
                <c:pt idx="7">
                  <c:v>2455.0832500000001</c:v>
                </c:pt>
                <c:pt idx="8">
                  <c:v>4986.5105000000003</c:v>
                </c:pt>
                <c:pt idx="9">
                  <c:v>1221.125</c:v>
                </c:pt>
                <c:pt idx="10">
                  <c:v>1626.9</c:v>
                </c:pt>
                <c:pt idx="11">
                  <c:v>2975.01</c:v>
                </c:pt>
                <c:pt idx="12">
                  <c:v>1679.22</c:v>
                </c:pt>
                <c:pt idx="13">
                  <c:v>1242.7045000000001</c:v>
                </c:pt>
                <c:pt idx="14">
                  <c:v>419</c:v>
                </c:pt>
                <c:pt idx="15">
                  <c:v>899.97500000000002</c:v>
                </c:pt>
                <c:pt idx="16">
                  <c:v>1575.9449999999999</c:v>
                </c:pt>
                <c:pt idx="17">
                  <c:v>1377.8</c:v>
                </c:pt>
                <c:pt idx="18">
                  <c:v>3456.105</c:v>
                </c:pt>
                <c:pt idx="19">
                  <c:v>4998.88</c:v>
                </c:pt>
                <c:pt idx="20">
                  <c:v>10353.1392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7C-479B-BAE3-23DAEFEF8B11}"/>
            </c:ext>
          </c:extLst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CHILE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Hoja1!$B$5:$V$5</c:f>
              <c:numCache>
                <c:formatCode>#,##0</c:formatCode>
                <c:ptCount val="21"/>
                <c:pt idx="0">
                  <c:v>1427.7943500000001</c:v>
                </c:pt>
                <c:pt idx="1">
                  <c:v>2409.1380899999999</c:v>
                </c:pt>
                <c:pt idx="2">
                  <c:v>2399.044836</c:v>
                </c:pt>
                <c:pt idx="3">
                  <c:v>2276.3349629999998</c:v>
                </c:pt>
                <c:pt idx="4">
                  <c:v>2935.434002</c:v>
                </c:pt>
                <c:pt idx="5">
                  <c:v>2304.0257850000003</c:v>
                </c:pt>
                <c:pt idx="6">
                  <c:v>2575.1778939999999</c:v>
                </c:pt>
                <c:pt idx="7">
                  <c:v>3162.0755819999999</c:v>
                </c:pt>
                <c:pt idx="8">
                  <c:v>4177.1545509999996</c:v>
                </c:pt>
                <c:pt idx="9">
                  <c:v>4066.5701300000001</c:v>
                </c:pt>
                <c:pt idx="10">
                  <c:v>5051.2996009999997</c:v>
                </c:pt>
                <c:pt idx="11">
                  <c:v>3227.294695</c:v>
                </c:pt>
                <c:pt idx="12">
                  <c:v>3644.030323</c:v>
                </c:pt>
                <c:pt idx="13">
                  <c:v>4665.30122999999</c:v>
                </c:pt>
                <c:pt idx="14">
                  <c:v>5078.27451199999</c:v>
                </c:pt>
                <c:pt idx="15">
                  <c:v>4763.1267199999902</c:v>
                </c:pt>
                <c:pt idx="16">
                  <c:v>6276.6348859999898</c:v>
                </c:pt>
                <c:pt idx="17">
                  <c:v>4631.1612079999804</c:v>
                </c:pt>
                <c:pt idx="18">
                  <c:v>6248.1297159999895</c:v>
                </c:pt>
                <c:pt idx="19">
                  <c:v>5315.502958</c:v>
                </c:pt>
                <c:pt idx="20">
                  <c:v>6249.8519479999804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E7C-479B-BAE3-23DAEFEF8B11}"/>
            </c:ext>
          </c:extLst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ALEMANIA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Hoja1!$B$6:$V$6</c:f>
              <c:numCache>
                <c:formatCode>#,##0</c:formatCode>
                <c:ptCount val="21"/>
                <c:pt idx="0">
                  <c:v>1221.84142</c:v>
                </c:pt>
                <c:pt idx="1">
                  <c:v>209.82499999999999</c:v>
                </c:pt>
                <c:pt idx="2">
                  <c:v>0</c:v>
                </c:pt>
                <c:pt idx="3">
                  <c:v>143</c:v>
                </c:pt>
                <c:pt idx="4">
                  <c:v>235</c:v>
                </c:pt>
                <c:pt idx="5">
                  <c:v>5.0000000000000001E-4</c:v>
                </c:pt>
                <c:pt idx="6">
                  <c:v>0</c:v>
                </c:pt>
                <c:pt idx="7">
                  <c:v>589.9</c:v>
                </c:pt>
                <c:pt idx="8">
                  <c:v>25</c:v>
                </c:pt>
                <c:pt idx="9">
                  <c:v>0</c:v>
                </c:pt>
                <c:pt idx="10">
                  <c:v>0.05</c:v>
                </c:pt>
                <c:pt idx="11">
                  <c:v>75</c:v>
                </c:pt>
                <c:pt idx="12">
                  <c:v>220.1</c:v>
                </c:pt>
                <c:pt idx="13">
                  <c:v>0</c:v>
                </c:pt>
                <c:pt idx="14">
                  <c:v>1.7800999999999997E-2</c:v>
                </c:pt>
                <c:pt idx="15">
                  <c:v>517.23678100000006</c:v>
                </c:pt>
                <c:pt idx="16">
                  <c:v>675.00313600000004</c:v>
                </c:pt>
                <c:pt idx="17">
                  <c:v>140</c:v>
                </c:pt>
                <c:pt idx="18">
                  <c:v>540.35304000000008</c:v>
                </c:pt>
                <c:pt idx="19">
                  <c:v>1941.58672</c:v>
                </c:pt>
                <c:pt idx="20">
                  <c:v>4527.1647000000003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7C-479B-BAE3-23DAEFEF8B11}"/>
            </c:ext>
          </c:extLst>
        </c:ser>
        <c:ser>
          <c:idx val="5"/>
          <c:order val="5"/>
          <c:tx>
            <c:strRef>
              <c:f>Hoja1!$A$7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44546A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Hoja1!$B$7:$V$7</c:f>
              <c:numCache>
                <c:formatCode>#,##0</c:formatCode>
                <c:ptCount val="21"/>
                <c:pt idx="0">
                  <c:v>12992.972959999999</c:v>
                </c:pt>
                <c:pt idx="1">
                  <c:v>12239.515775999997</c:v>
                </c:pt>
                <c:pt idx="2">
                  <c:v>13173.025247999998</c:v>
                </c:pt>
                <c:pt idx="3">
                  <c:v>9201.4678800000002</c:v>
                </c:pt>
                <c:pt idx="4">
                  <c:v>9758.0134339999968</c:v>
                </c:pt>
                <c:pt idx="5">
                  <c:v>12230.237026999997</c:v>
                </c:pt>
                <c:pt idx="6">
                  <c:v>8301.5827390000013</c:v>
                </c:pt>
                <c:pt idx="7">
                  <c:v>9981.6421210000008</c:v>
                </c:pt>
                <c:pt idx="8">
                  <c:v>5373.0667680000006</c:v>
                </c:pt>
                <c:pt idx="9">
                  <c:v>10807.212087000011</c:v>
                </c:pt>
                <c:pt idx="10">
                  <c:v>7618.6041359999981</c:v>
                </c:pt>
                <c:pt idx="11">
                  <c:v>5480.956084999998</c:v>
                </c:pt>
                <c:pt idx="12">
                  <c:v>14999.845390000002</c:v>
                </c:pt>
                <c:pt idx="13">
                  <c:v>13477.768720000007</c:v>
                </c:pt>
                <c:pt idx="14">
                  <c:v>26371.052840000004</c:v>
                </c:pt>
                <c:pt idx="15">
                  <c:v>17729.450790999916</c:v>
                </c:pt>
                <c:pt idx="16">
                  <c:v>16920.260545000005</c:v>
                </c:pt>
                <c:pt idx="17">
                  <c:v>9754.9659470000115</c:v>
                </c:pt>
                <c:pt idx="18">
                  <c:v>9974.2698400000008</c:v>
                </c:pt>
                <c:pt idx="19">
                  <c:v>7326.7797620000129</c:v>
                </c:pt>
                <c:pt idx="20">
                  <c:v>8623.3960860000225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E7C-479B-BAE3-23DAEFEF8B11}"/>
            </c:ext>
          </c:extLst>
        </c:ser>
        <c:ser>
          <c:idx val="6"/>
          <c:order val="6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E7C-479B-BAE3-23DAEFEF8B11}"/>
            </c:ext>
          </c:extLst>
        </c:ser>
        <c:ser>
          <c:idx val="7"/>
          <c:order val="7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C000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E7C-479B-BAE3-23DAEFEF8B11}"/>
            </c:ext>
          </c:extLst>
        </c:ser>
        <c:ser>
          <c:idx val="8"/>
          <c:order val="8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E7C-479B-BAE3-23DAEFEF8B11}"/>
            </c:ext>
          </c:extLst>
        </c:ser>
        <c:ser>
          <c:idx val="9"/>
          <c:order val="9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ED7D31">
                <a:lumMod val="5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E7C-479B-BAE3-23DAEFEF8B11}"/>
            </c:ext>
          </c:extLst>
        </c:ser>
        <c:ser>
          <c:idx val="10"/>
          <c:order val="10"/>
          <c:tx>
            <c:strRef>
              <c:f>Hoja1!#¡REF!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Hoja1!$B$1:$V$1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E7C-479B-BAE3-23DAEFEF8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shape val="cylinder"/>
        <c:axId val="135872512"/>
        <c:axId val="135874048"/>
        <c:axId val="0"/>
      </c:bar3DChart>
      <c:catAx>
        <c:axId val="13587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anose="020B0602030504020804" pitchFamily="34" charset="0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35874048"/>
        <c:crosses val="autoZero"/>
        <c:auto val="1"/>
        <c:lblAlgn val="ctr"/>
        <c:lblOffset val="100"/>
        <c:noMultiLvlLbl val="0"/>
      </c:catAx>
      <c:valAx>
        <c:axId val="13587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anose="020B0602030504020804" pitchFamily="34" charset="0"/>
                <a:ea typeface="+mn-ea"/>
                <a:cs typeface="Arial" panose="020B0604020202020204" pitchFamily="34" charset="0"/>
              </a:defRPr>
            </a:pPr>
            <a:endParaRPr lang="es-PE"/>
          </a:p>
        </c:txPr>
        <c:crossAx val="135872512"/>
        <c:crosses val="autoZero"/>
        <c:crossBetween val="between"/>
      </c:valAx>
    </c:plotArea>
    <c:legend>
      <c:legendPos val="b"/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6.8849167577099329E-2"/>
          <c:y val="0.9204656565656566"/>
          <c:w val="0.86886853737861902"/>
          <c:h val="6.9762500000000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Eras Medium ITC" panose="020B0602030504020804" pitchFamily="34" charset="0"/>
              <a:ea typeface="+mn-ea"/>
              <a:cs typeface="Arial" panose="020B0604020202020204" pitchFamily="34" charset="0"/>
            </a:defRPr>
          </a:pPr>
          <a:endParaRPr lang="es-P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pPr>
      <a:endParaRPr lang="es-PE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80F1E-AC25-468F-AB3F-A13FB93A0F88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1143000"/>
            <a:ext cx="50419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10EE3-6EF5-49CB-B007-5E13318C32F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4324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4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47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2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95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19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42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67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90" algn="l" defTabSz="9142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8050" y="1143000"/>
            <a:ext cx="50419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1B906A-8FB0-48CC-B554-130CF1BB31F7}" type="slidenum">
              <a:rPr lang="es-PE" smtClean="0">
                <a:solidFill>
                  <a:prstClr val="black"/>
                </a:solidFill>
                <a:latin typeface="Georgia"/>
              </a:rPr>
              <a:pPr>
                <a:defRPr/>
              </a:pPr>
              <a:t>1</a:t>
            </a:fld>
            <a:endParaRPr lang="es-PE">
              <a:solidFill>
                <a:prstClr val="black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666719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8050" y="1143000"/>
            <a:ext cx="50419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1B906A-8FB0-48CC-B554-130CF1BB31F7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P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301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8050" y="1143000"/>
            <a:ext cx="50419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1B906A-8FB0-48CC-B554-130CF1BB31F7}" type="slidenum">
              <a:rPr lang="es-PE" smtClean="0">
                <a:solidFill>
                  <a:prstClr val="black"/>
                </a:solidFill>
                <a:latin typeface="Georgia"/>
              </a:rPr>
              <a:pPr>
                <a:defRPr/>
              </a:pPr>
              <a:t>5</a:t>
            </a:fld>
            <a:endParaRPr lang="es-PE">
              <a:solidFill>
                <a:prstClr val="black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666719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8050" y="1143000"/>
            <a:ext cx="50419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1B906A-8FB0-48CC-B554-130CF1BB31F7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P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301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5039" y="1767462"/>
            <a:ext cx="13230225" cy="3759917"/>
          </a:xfrm>
        </p:spPr>
        <p:txBody>
          <a:bodyPr anchor="b"/>
          <a:lstStyle>
            <a:lvl1pPr algn="ctr">
              <a:defRPr sz="8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5039" y="5672376"/>
            <a:ext cx="13230225" cy="2607442"/>
          </a:xfrm>
        </p:spPr>
        <p:txBody>
          <a:bodyPr/>
          <a:lstStyle>
            <a:lvl1pPr marL="0" indent="0" algn="ctr">
              <a:buNone/>
              <a:defRPr sz="3400"/>
            </a:lvl1pPr>
            <a:lvl2pPr marL="661413" indent="0" algn="ctr">
              <a:buNone/>
              <a:defRPr sz="2800"/>
            </a:lvl2pPr>
            <a:lvl3pPr marL="1322826" indent="0" algn="ctr">
              <a:buNone/>
              <a:defRPr sz="2500"/>
            </a:lvl3pPr>
            <a:lvl4pPr marL="1984237" indent="0" algn="ctr">
              <a:buNone/>
              <a:defRPr sz="2400"/>
            </a:lvl4pPr>
            <a:lvl5pPr marL="2645650" indent="0" algn="ctr">
              <a:buNone/>
              <a:defRPr sz="2400"/>
            </a:lvl5pPr>
            <a:lvl6pPr marL="3307062" indent="0" algn="ctr">
              <a:buNone/>
              <a:defRPr sz="2400"/>
            </a:lvl6pPr>
            <a:lvl7pPr marL="3968473" indent="0" algn="ctr">
              <a:buNone/>
              <a:defRPr sz="2400"/>
            </a:lvl7pPr>
            <a:lvl8pPr marL="4629886" indent="0" algn="ctr">
              <a:buNone/>
              <a:defRPr sz="2400"/>
            </a:lvl8pPr>
            <a:lvl9pPr marL="5291299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2785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87137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583" y="2692447"/>
            <a:ext cx="15214759" cy="4492401"/>
          </a:xfrm>
        </p:spPr>
        <p:txBody>
          <a:bodyPr anchor="b"/>
          <a:lstStyle>
            <a:lvl1pPr>
              <a:defRPr sz="8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3583" y="7227348"/>
            <a:ext cx="15214759" cy="2362447"/>
          </a:xfrm>
        </p:spPr>
        <p:txBody>
          <a:bodyPr/>
          <a:lstStyle>
            <a:lvl1pPr marL="0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1pPr>
            <a:lvl2pPr marL="66141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32282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8423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64565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30706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396847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62988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29129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37530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2770" y="2874937"/>
            <a:ext cx="7497128" cy="685235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30402" y="2874937"/>
            <a:ext cx="7497128" cy="685235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3913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68" y="574993"/>
            <a:ext cx="15214759" cy="208745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5073" y="2647444"/>
            <a:ext cx="7462673" cy="1297471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61413" indent="0">
              <a:buNone/>
              <a:defRPr sz="2800" b="1"/>
            </a:lvl2pPr>
            <a:lvl3pPr marL="1322826" indent="0">
              <a:buNone/>
              <a:defRPr sz="2500" b="1"/>
            </a:lvl3pPr>
            <a:lvl4pPr marL="1984237" indent="0">
              <a:buNone/>
              <a:defRPr sz="2400" b="1"/>
            </a:lvl4pPr>
            <a:lvl5pPr marL="2645650" indent="0">
              <a:buNone/>
              <a:defRPr sz="2400" b="1"/>
            </a:lvl5pPr>
            <a:lvl6pPr marL="3307062" indent="0">
              <a:buNone/>
              <a:defRPr sz="2400" b="1"/>
            </a:lvl6pPr>
            <a:lvl7pPr marL="3968473" indent="0">
              <a:buNone/>
              <a:defRPr sz="2400" b="1"/>
            </a:lvl7pPr>
            <a:lvl8pPr marL="4629886" indent="0">
              <a:buNone/>
              <a:defRPr sz="2400" b="1"/>
            </a:lvl8pPr>
            <a:lvl9pPr marL="5291299" indent="0">
              <a:buNone/>
              <a:defRPr sz="24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5073" y="3944915"/>
            <a:ext cx="7462673" cy="580237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30402" y="2647444"/>
            <a:ext cx="7499425" cy="1297471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61413" indent="0">
              <a:buNone/>
              <a:defRPr sz="2800" b="1"/>
            </a:lvl2pPr>
            <a:lvl3pPr marL="1322826" indent="0">
              <a:buNone/>
              <a:defRPr sz="2500" b="1"/>
            </a:lvl3pPr>
            <a:lvl4pPr marL="1984237" indent="0">
              <a:buNone/>
              <a:defRPr sz="2400" b="1"/>
            </a:lvl4pPr>
            <a:lvl5pPr marL="2645650" indent="0">
              <a:buNone/>
              <a:defRPr sz="2400" b="1"/>
            </a:lvl5pPr>
            <a:lvl6pPr marL="3307062" indent="0">
              <a:buNone/>
              <a:defRPr sz="2400" b="1"/>
            </a:lvl6pPr>
            <a:lvl7pPr marL="3968473" indent="0">
              <a:buNone/>
              <a:defRPr sz="2400" b="1"/>
            </a:lvl7pPr>
            <a:lvl8pPr marL="4629886" indent="0">
              <a:buNone/>
              <a:defRPr sz="2400" b="1"/>
            </a:lvl8pPr>
            <a:lvl9pPr marL="5291299" indent="0">
              <a:buNone/>
              <a:defRPr sz="24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30402" y="3944915"/>
            <a:ext cx="7499425" cy="580237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3303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47434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1699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74" y="719984"/>
            <a:ext cx="5689455" cy="2519945"/>
          </a:xfrm>
        </p:spPr>
        <p:txBody>
          <a:bodyPr anchor="b"/>
          <a:lstStyle>
            <a:lvl1pPr>
              <a:defRPr sz="4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9425" y="1554966"/>
            <a:ext cx="8930402" cy="7674832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5074" y="3239929"/>
            <a:ext cx="5689455" cy="6002369"/>
          </a:xfrm>
        </p:spPr>
        <p:txBody>
          <a:bodyPr/>
          <a:lstStyle>
            <a:lvl1pPr marL="0" indent="0">
              <a:buNone/>
              <a:defRPr sz="2400"/>
            </a:lvl1pPr>
            <a:lvl2pPr marL="661413" indent="0">
              <a:buNone/>
              <a:defRPr sz="2100"/>
            </a:lvl2pPr>
            <a:lvl3pPr marL="1322826" indent="0">
              <a:buNone/>
              <a:defRPr sz="1800"/>
            </a:lvl3pPr>
            <a:lvl4pPr marL="1984237" indent="0">
              <a:buNone/>
              <a:defRPr sz="1500"/>
            </a:lvl4pPr>
            <a:lvl5pPr marL="2645650" indent="0">
              <a:buNone/>
              <a:defRPr sz="1500"/>
            </a:lvl5pPr>
            <a:lvl6pPr marL="3307062" indent="0">
              <a:buNone/>
              <a:defRPr sz="1500"/>
            </a:lvl6pPr>
            <a:lvl7pPr marL="3968473" indent="0">
              <a:buNone/>
              <a:defRPr sz="1500"/>
            </a:lvl7pPr>
            <a:lvl8pPr marL="4629886" indent="0">
              <a:buNone/>
              <a:defRPr sz="1500"/>
            </a:lvl8pPr>
            <a:lvl9pPr marL="5291299" indent="0">
              <a:buNone/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097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74" y="719984"/>
            <a:ext cx="5689455" cy="2519945"/>
          </a:xfrm>
        </p:spPr>
        <p:txBody>
          <a:bodyPr anchor="b"/>
          <a:lstStyle>
            <a:lvl1pPr>
              <a:defRPr sz="4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9425" y="1554966"/>
            <a:ext cx="8930402" cy="7674832"/>
          </a:xfrm>
        </p:spPr>
        <p:txBody>
          <a:bodyPr anchor="t"/>
          <a:lstStyle>
            <a:lvl1pPr marL="0" indent="0">
              <a:buNone/>
              <a:defRPr sz="4600"/>
            </a:lvl1pPr>
            <a:lvl2pPr marL="661413" indent="0">
              <a:buNone/>
              <a:defRPr sz="4000"/>
            </a:lvl2pPr>
            <a:lvl3pPr marL="1322826" indent="0">
              <a:buNone/>
              <a:defRPr sz="3400"/>
            </a:lvl3pPr>
            <a:lvl4pPr marL="1984237" indent="0">
              <a:buNone/>
              <a:defRPr sz="2800"/>
            </a:lvl4pPr>
            <a:lvl5pPr marL="2645650" indent="0">
              <a:buNone/>
              <a:defRPr sz="2800"/>
            </a:lvl5pPr>
            <a:lvl6pPr marL="3307062" indent="0">
              <a:buNone/>
              <a:defRPr sz="2800"/>
            </a:lvl6pPr>
            <a:lvl7pPr marL="3968473" indent="0">
              <a:buNone/>
              <a:defRPr sz="2800"/>
            </a:lvl7pPr>
            <a:lvl8pPr marL="4629886" indent="0">
              <a:buNone/>
              <a:defRPr sz="2800"/>
            </a:lvl8pPr>
            <a:lvl9pPr marL="5291299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5074" y="3239929"/>
            <a:ext cx="5689455" cy="6002369"/>
          </a:xfrm>
        </p:spPr>
        <p:txBody>
          <a:bodyPr/>
          <a:lstStyle>
            <a:lvl1pPr marL="0" indent="0">
              <a:buNone/>
              <a:defRPr sz="2400"/>
            </a:lvl1pPr>
            <a:lvl2pPr marL="661413" indent="0">
              <a:buNone/>
              <a:defRPr sz="2100"/>
            </a:lvl2pPr>
            <a:lvl3pPr marL="1322826" indent="0">
              <a:buNone/>
              <a:defRPr sz="1800"/>
            </a:lvl3pPr>
            <a:lvl4pPr marL="1984237" indent="0">
              <a:buNone/>
              <a:defRPr sz="1500"/>
            </a:lvl4pPr>
            <a:lvl5pPr marL="2645650" indent="0">
              <a:buNone/>
              <a:defRPr sz="1500"/>
            </a:lvl5pPr>
            <a:lvl6pPr marL="3307062" indent="0">
              <a:buNone/>
              <a:defRPr sz="1500"/>
            </a:lvl6pPr>
            <a:lvl7pPr marL="3968473" indent="0">
              <a:buNone/>
              <a:defRPr sz="1500"/>
            </a:lvl7pPr>
            <a:lvl8pPr marL="4629886" indent="0">
              <a:buNone/>
              <a:defRPr sz="1500"/>
            </a:lvl8pPr>
            <a:lvl9pPr marL="5291299" indent="0">
              <a:buNone/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53877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8619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23840" y="574987"/>
            <a:ext cx="3803690" cy="9152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2771" y="574987"/>
            <a:ext cx="11190565" cy="9152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33413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23024" y="959980"/>
            <a:ext cx="14994255" cy="1799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1323024" y="3119931"/>
            <a:ext cx="14994255" cy="6479858"/>
          </a:xfrm>
        </p:spPr>
        <p:txBody>
          <a:bodyPr rtlCol="0">
            <a:normAutofit/>
          </a:bodyPr>
          <a:lstStyle/>
          <a:p>
            <a:pPr lvl="0"/>
            <a:endParaRPr lang="es-PE" noProof="0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1624799" fontAlgn="base">
              <a:spcBef>
                <a:spcPct val="0"/>
              </a:spcBef>
              <a:spcAft>
                <a:spcPct val="0"/>
              </a:spcAft>
              <a:defRPr/>
            </a:pPr>
            <a:endParaRPr lang="es-PE" sz="2100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624799" fontAlgn="base">
              <a:spcBef>
                <a:spcPct val="0"/>
              </a:spcBef>
              <a:spcAft>
                <a:spcPct val="0"/>
              </a:spcAft>
              <a:defRPr/>
            </a:pPr>
            <a:endParaRPr lang="es-PE" sz="2100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1624799" fontAlgn="base">
              <a:spcBef>
                <a:spcPct val="0"/>
              </a:spcBef>
              <a:spcAft>
                <a:spcPct val="0"/>
              </a:spcAft>
              <a:defRPr/>
            </a:pPr>
            <a:fld id="{AC334836-9440-45B5-A3DE-B7059F6172DB}" type="slidenum">
              <a:rPr lang="es-PE" sz="210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defTabSz="1624799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PE" sz="2100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246283"/>
      </p:ext>
    </p:extLst>
  </p:cSld>
  <p:clrMapOvr>
    <a:masterClrMapping/>
  </p:clrMapOvr>
  <p:transition spd="med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23024" y="959980"/>
            <a:ext cx="14994255" cy="1799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1323024" y="3119931"/>
            <a:ext cx="14994255" cy="6479858"/>
          </a:xfrm>
        </p:spPr>
        <p:txBody>
          <a:bodyPr/>
          <a:lstStyle/>
          <a:p>
            <a:pPr lvl="0"/>
            <a:endParaRPr lang="es-P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ACD76672-08B4-4525-A266-3E9999E3117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8496612"/>
      </p:ext>
    </p:extLst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2772" y="574993"/>
            <a:ext cx="15214759" cy="2087455"/>
          </a:xfrm>
          <a:prstGeom prst="rect">
            <a:avLst/>
          </a:prstGeom>
        </p:spPr>
        <p:txBody>
          <a:bodyPr vert="horz" lIns="91425" tIns="45711" rIns="91425" bIns="45711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772" y="2874937"/>
            <a:ext cx="15214759" cy="6852350"/>
          </a:xfrm>
          <a:prstGeom prst="rect">
            <a:avLst/>
          </a:prstGeom>
        </p:spPr>
        <p:txBody>
          <a:bodyPr vert="horz" lIns="91425" tIns="45711" rIns="91425" bIns="45711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2770" y="10009786"/>
            <a:ext cx="3969068" cy="574987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E0A09-8CC0-4841-AC7D-8510D43D0870}" type="datetimeFigureOut">
              <a:rPr lang="es-PE" smtClean="0"/>
              <a:t>18/04/2021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43351" y="10009786"/>
            <a:ext cx="5953601" cy="574987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58462" y="10009786"/>
            <a:ext cx="3969068" cy="574987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C80E5-DCC8-4242-A26B-6AC34D0543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5073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22826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707" indent="-330707" algn="l" defTabSz="1322826" rtl="0" eaLnBrk="1" latinLnBrk="0" hangingPunct="1">
        <a:lnSpc>
          <a:spcPct val="90000"/>
        </a:lnSpc>
        <a:spcBef>
          <a:spcPts val="1447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92119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53532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314943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76354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637767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299180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960592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622006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61413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322826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84237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645650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307062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968473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629886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291299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2772" y="574993"/>
            <a:ext cx="15214759" cy="2087455"/>
          </a:xfrm>
          <a:prstGeom prst="rect">
            <a:avLst/>
          </a:prstGeom>
        </p:spPr>
        <p:txBody>
          <a:bodyPr vert="horz" lIns="91425" tIns="45711" rIns="91425" bIns="45711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772" y="2874937"/>
            <a:ext cx="15214759" cy="6852350"/>
          </a:xfrm>
          <a:prstGeom prst="rect">
            <a:avLst/>
          </a:prstGeom>
        </p:spPr>
        <p:txBody>
          <a:bodyPr vert="horz" lIns="91425" tIns="45711" rIns="91425" bIns="45711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2770" y="10009786"/>
            <a:ext cx="3969068" cy="574987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E0A09-8CC0-4841-AC7D-8510D43D0870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18/04/2021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43351" y="10009786"/>
            <a:ext cx="5953601" cy="574987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58462" y="10009786"/>
            <a:ext cx="3969068" cy="574987"/>
          </a:xfrm>
          <a:prstGeom prst="rect">
            <a:avLst/>
          </a:prstGeom>
        </p:spPr>
        <p:txBody>
          <a:bodyPr vert="horz" lIns="91425" tIns="45711" rIns="91425" bIns="45711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C80E5-DCC8-4242-A26B-6AC34D054323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73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1322826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707" indent="-330707" algn="l" defTabSz="1322826" rtl="0" eaLnBrk="1" latinLnBrk="0" hangingPunct="1">
        <a:lnSpc>
          <a:spcPct val="90000"/>
        </a:lnSpc>
        <a:spcBef>
          <a:spcPts val="1447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92119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53532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314943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76354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637767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299180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960592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622006" indent="-330707" algn="l" defTabSz="132282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61413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322826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84237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645650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307062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968473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629886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291299" algn="l" defTabSz="132282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12771" y="574988"/>
            <a:ext cx="15214759" cy="2087455"/>
          </a:xfrm>
          <a:prstGeom prst="rect">
            <a:avLst/>
          </a:prstGeom>
        </p:spPr>
        <p:txBody>
          <a:bodyPr vert="horz" lIns="136511" tIns="68255" rIns="136511" bIns="68255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12771" y="2874937"/>
            <a:ext cx="15214759" cy="6852350"/>
          </a:xfrm>
          <a:prstGeom prst="rect">
            <a:avLst/>
          </a:prstGeom>
        </p:spPr>
        <p:txBody>
          <a:bodyPr vert="horz" lIns="136511" tIns="68255" rIns="136511" bIns="68255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212770" y="10009781"/>
            <a:ext cx="3969068" cy="574987"/>
          </a:xfrm>
          <a:prstGeom prst="rect">
            <a:avLst/>
          </a:prstGeom>
        </p:spPr>
        <p:txBody>
          <a:bodyPr vert="horz" lIns="136511" tIns="68255" rIns="136511" bIns="68255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5108"/>
            <a:fld id="{D14E86EA-95E3-4DA0-97E2-7D1BBAC51A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65108"/>
              <a:t>4/18/2021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5843350" y="10009781"/>
            <a:ext cx="5953601" cy="574987"/>
          </a:xfrm>
          <a:prstGeom prst="rect">
            <a:avLst/>
          </a:prstGeom>
        </p:spPr>
        <p:txBody>
          <a:bodyPr vert="horz" lIns="136511" tIns="68255" rIns="136511" bIns="68255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510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2458462" y="10009781"/>
            <a:ext cx="3969068" cy="574987"/>
          </a:xfrm>
          <a:prstGeom prst="rect">
            <a:avLst/>
          </a:prstGeom>
        </p:spPr>
        <p:txBody>
          <a:bodyPr vert="horz" lIns="136511" tIns="68255" rIns="136511" bIns="68255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5108"/>
            <a:fld id="{E31375A4-56A4-47D6-9801-1991572033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65108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50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365108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277" indent="-341277" algn="l" defTabSz="1365108" rtl="0" eaLnBrk="1" latinLnBrk="0" hangingPunct="1">
        <a:lnSpc>
          <a:spcPct val="90000"/>
        </a:lnSpc>
        <a:spcBef>
          <a:spcPts val="1493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3831" indent="-341277" algn="l" defTabSz="1365108" rtl="0" eaLnBrk="1" latinLnBrk="0" hangingPunct="1">
        <a:lnSpc>
          <a:spcPct val="90000"/>
        </a:lnSpc>
        <a:spcBef>
          <a:spcPts val="746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06385" indent="-341277" algn="l" defTabSz="1365108" rtl="0" eaLnBrk="1" latinLnBrk="0" hangingPunct="1">
        <a:lnSpc>
          <a:spcPct val="90000"/>
        </a:lnSpc>
        <a:spcBef>
          <a:spcPts val="746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88939" indent="-341277" algn="l" defTabSz="1365108" rtl="0" eaLnBrk="1" latinLnBrk="0" hangingPunct="1">
        <a:lnSpc>
          <a:spcPct val="90000"/>
        </a:lnSpc>
        <a:spcBef>
          <a:spcPts val="74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71492" indent="-341277" algn="l" defTabSz="1365108" rtl="0" eaLnBrk="1" latinLnBrk="0" hangingPunct="1">
        <a:lnSpc>
          <a:spcPct val="90000"/>
        </a:lnSpc>
        <a:spcBef>
          <a:spcPts val="74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54046" indent="-341277" algn="l" defTabSz="1365108" rtl="0" eaLnBrk="1" latinLnBrk="0" hangingPunct="1">
        <a:lnSpc>
          <a:spcPct val="90000"/>
        </a:lnSpc>
        <a:spcBef>
          <a:spcPts val="74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36600" indent="-341277" algn="l" defTabSz="1365108" rtl="0" eaLnBrk="1" latinLnBrk="0" hangingPunct="1">
        <a:lnSpc>
          <a:spcPct val="90000"/>
        </a:lnSpc>
        <a:spcBef>
          <a:spcPts val="74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19154" indent="-341277" algn="l" defTabSz="1365108" rtl="0" eaLnBrk="1" latinLnBrk="0" hangingPunct="1">
        <a:lnSpc>
          <a:spcPct val="90000"/>
        </a:lnSpc>
        <a:spcBef>
          <a:spcPts val="74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01708" indent="-341277" algn="l" defTabSz="1365108" rtl="0" eaLnBrk="1" latinLnBrk="0" hangingPunct="1">
        <a:lnSpc>
          <a:spcPct val="90000"/>
        </a:lnSpc>
        <a:spcBef>
          <a:spcPts val="746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2554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65108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47662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30216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12769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95323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77877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60431" algn="l" defTabSz="13651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oleObject" Target="../embeddings/Microsoft_Excel_97-2003_Worksheet1.xls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image" Target="../media/image5.emf"/><Relationship Id="rId4" Type="http://schemas.openxmlformats.org/officeDocument/2006/relationships/oleObject" Target="../embeddings/Microsoft_Excel_97-2003_Worksheet2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444228526"/>
              </p:ext>
            </p:extLst>
          </p:nvPr>
        </p:nvGraphicFramePr>
        <p:xfrm>
          <a:off x="1587500" y="2165350"/>
          <a:ext cx="14470063" cy="778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Hoja de cálculo" r:id="rId4" imgW="8391435" imgH="4514685" progId="Excel.Sheet.8">
                  <p:embed/>
                </p:oleObj>
              </mc:Choice>
              <mc:Fallback>
                <p:oleObj name="Hoja de cálculo" r:id="rId4" imgW="8391435" imgH="4514685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2165350"/>
                        <a:ext cx="14470063" cy="77851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ubtítulo 2"/>
          <p:cNvSpPr txBox="1">
            <a:spLocks/>
          </p:cNvSpPr>
          <p:nvPr/>
        </p:nvSpPr>
        <p:spPr>
          <a:xfrm>
            <a:off x="821094" y="578161"/>
            <a:ext cx="14669108" cy="1006417"/>
          </a:xfrm>
          <a:prstGeom prst="rect">
            <a:avLst/>
          </a:prstGeom>
        </p:spPr>
        <p:txBody>
          <a:bodyPr vert="horz" lIns="136503" tIns="68251" rIns="136503" bIns="6825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b="1" dirty="0" smtClean="0">
                <a:solidFill>
                  <a:srgbClr val="000000"/>
                </a:solidFill>
                <a:latin typeface="Arial"/>
                <a:cs typeface="Arial"/>
              </a:rPr>
              <a:t>G1</a:t>
            </a:r>
            <a:r>
              <a:rPr lang="es-ES" b="1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s-PE" b="1" dirty="0">
                <a:solidFill>
                  <a:srgbClr val="000000"/>
                </a:solidFill>
                <a:latin typeface="Arial"/>
                <a:cs typeface="Arial"/>
              </a:rPr>
              <a:t>PERÚ: VOLUMEN PRODUCIDO (toneladas) Y PRECIO AL PRODUCTOR (S/. / kg) DE VACUNOS 2000-2020</a:t>
            </a:r>
            <a:endParaRPr lang="es-PE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562" y="820114"/>
            <a:ext cx="15508764" cy="859981"/>
          </a:xfrm>
          <a:prstGeom prst="rect">
            <a:avLst/>
          </a:prstGeom>
        </p:spPr>
      </p:pic>
      <p:sp>
        <p:nvSpPr>
          <p:cNvPr id="10" name="Text Box 9">
            <a:extLst>
              <a:ext uri="{FF2B5EF4-FFF2-40B4-BE49-F238E27FC236}">
                <a16:creationId xmlns="" xmlns:a16="http://schemas.microsoft.com/office/drawing/2014/main" id="{4382A0F7-9662-4142-A0E8-7D436AE9D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693" y="8883898"/>
            <a:ext cx="9949083" cy="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6503" tIns="68251" rIns="136503" bIns="68251">
            <a:spAutoFit/>
          </a:bodyPr>
          <a:lstStyle/>
          <a:p>
            <a:pPr defTabSz="1365032">
              <a:lnSpc>
                <a:spcPct val="150000"/>
              </a:lnSpc>
            </a:pP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Fuente</a:t>
            </a:r>
            <a:r>
              <a:rPr lang="es-PE" sz="1400" dirty="0">
                <a:solidFill>
                  <a:srgbClr val="000000"/>
                </a:solidFill>
                <a:cs typeface="Arial" charset="0"/>
              </a:rPr>
              <a:t>: </a:t>
            </a: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MIDAGRI. </a:t>
            </a:r>
            <a:endParaRPr lang="es-PE" sz="14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81085" y="10143584"/>
            <a:ext cx="2195620" cy="484552"/>
          </a:xfrm>
          <a:prstGeom prst="rect">
            <a:avLst/>
          </a:prstGeom>
        </p:spPr>
      </p:pic>
      <p:sp>
        <p:nvSpPr>
          <p:cNvPr id="12" name="TextBox 13"/>
          <p:cNvSpPr txBox="1"/>
          <p:nvPr/>
        </p:nvSpPr>
        <p:spPr>
          <a:xfrm>
            <a:off x="503600" y="9548564"/>
            <a:ext cx="15840000" cy="58475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11" rIns="91425" bIns="45711" rtlCol="0">
            <a:spAutoFit/>
          </a:bodyPr>
          <a:lstStyle/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2019 la producción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de vacuno fue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378,274 t, mayor a 2018. En 2020 se produjeron 360,899 t, -4.6% menos que 2019.</a:t>
            </a:r>
          </a:p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El precio promedio mensual 2020 fue 5.73 S/./kg, ligeramente mayor en 0.7% al precio promedio mensual 2019 (5.68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S/./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kg).</a:t>
            </a:r>
            <a:endParaRPr lang="es-PE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512064"/>
      </p:ext>
    </p:extLst>
  </p:cSld>
  <p:clrMapOvr>
    <a:masterClrMapping/>
  </p:clrMapOvr>
  <p:transition spd="med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360469660"/>
              </p:ext>
            </p:extLst>
          </p:nvPr>
        </p:nvGraphicFramePr>
        <p:xfrm>
          <a:off x="546100" y="1402437"/>
          <a:ext cx="16522700" cy="8298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3"/>
          <p:cNvSpPr txBox="1"/>
          <p:nvPr/>
        </p:nvSpPr>
        <p:spPr>
          <a:xfrm>
            <a:off x="932803" y="9917230"/>
            <a:ext cx="15840000" cy="33853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11" rIns="91425" bIns="45711" rtlCol="0">
            <a:spAutoFit/>
          </a:bodyPr>
          <a:lstStyle/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 2020 los 4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primeros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productores de vacunos fueron: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Huánuco (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13.5%),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Cajamarca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(12.0%), Lima (11.2%) y Puno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10.2%). </a:t>
            </a:r>
            <a:endParaRPr lang="es-PE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3" name="Subtítulo 2"/>
          <p:cNvSpPr>
            <a:spLocks noGrp="1"/>
          </p:cNvSpPr>
          <p:nvPr>
            <p:ph type="subTitle" idx="1"/>
          </p:nvPr>
        </p:nvSpPr>
        <p:spPr>
          <a:xfrm>
            <a:off x="1264796" y="612472"/>
            <a:ext cx="12931795" cy="695268"/>
          </a:xfrm>
        </p:spPr>
        <p:txBody>
          <a:bodyPr>
            <a:noAutofit/>
          </a:bodyPr>
          <a:lstStyle/>
          <a:p>
            <a:pPr algn="l"/>
            <a:r>
              <a:rPr lang="es-PE" sz="2400" b="1" dirty="0" smtClean="0">
                <a:latin typeface="Arial"/>
                <a:cs typeface="Arial"/>
              </a:rPr>
              <a:t>G2. PERÚ: </a:t>
            </a:r>
            <a:r>
              <a:rPr lang="es-PE" sz="2400" b="1" dirty="0">
                <a:latin typeface="Arial"/>
                <a:cs typeface="Arial"/>
              </a:rPr>
              <a:t>PRODUCCIÓN </a:t>
            </a:r>
            <a:r>
              <a:rPr lang="es-PE" sz="2400" b="1" dirty="0" smtClean="0">
                <a:latin typeface="Arial"/>
                <a:cs typeface="Arial"/>
              </a:rPr>
              <a:t>DE VACUNOS POR REGIONES 2000-2020 </a:t>
            </a:r>
            <a:r>
              <a:rPr lang="es-PE" sz="2400" b="1" dirty="0">
                <a:latin typeface="Arial"/>
                <a:cs typeface="Arial"/>
              </a:rPr>
              <a:t>(toneladas)</a:t>
            </a:r>
          </a:p>
          <a:p>
            <a:pPr algn="r"/>
            <a:endParaRPr lang="es-PE" sz="19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0585"/>
            <a:ext cx="1092200" cy="279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76285" y="1183832"/>
            <a:ext cx="16230367" cy="4571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5" tIns="45711" rIns="91425" bIns="45711"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1085" y="10143584"/>
            <a:ext cx="2195620" cy="484552"/>
          </a:xfrm>
          <a:prstGeom prst="rect">
            <a:avLst/>
          </a:prstGeom>
        </p:spPr>
      </p:pic>
      <p:sp>
        <p:nvSpPr>
          <p:cNvPr id="12" name="Text Box 9">
            <a:extLst>
              <a:ext uri="{FF2B5EF4-FFF2-40B4-BE49-F238E27FC236}">
                <a16:creationId xmlns="" xmlns:a16="http://schemas.microsoft.com/office/drawing/2014/main" id="{4382A0F7-9662-4142-A0E8-7D436AE9D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693" y="8883898"/>
            <a:ext cx="9949083" cy="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6503" tIns="68251" rIns="136503" bIns="68251">
            <a:spAutoFit/>
          </a:bodyPr>
          <a:lstStyle/>
          <a:p>
            <a:pPr defTabSz="1365032">
              <a:lnSpc>
                <a:spcPct val="150000"/>
              </a:lnSpc>
            </a:pP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Fuente</a:t>
            </a:r>
            <a:r>
              <a:rPr lang="es-PE" sz="1400" dirty="0">
                <a:solidFill>
                  <a:srgbClr val="000000"/>
                </a:solidFill>
                <a:cs typeface="Arial" charset="0"/>
              </a:rPr>
              <a:t>: </a:t>
            </a: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MIDAGRI. </a:t>
            </a:r>
            <a:endParaRPr lang="es-PE" sz="1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38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4077196581"/>
              </p:ext>
            </p:extLst>
          </p:nvPr>
        </p:nvGraphicFramePr>
        <p:xfrm>
          <a:off x="0" y="1657821"/>
          <a:ext cx="17640300" cy="772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Box 3">
            <a:extLst>
              <a:ext uri="{FF2B5EF4-FFF2-40B4-BE49-F238E27FC236}">
                <a16:creationId xmlns="" xmlns:a16="http://schemas.microsoft.com/office/drawing/2014/main" id="{26BC450C-65D8-4605-8F64-30C8D53E9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49" y="781538"/>
            <a:ext cx="16947685" cy="47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480" tIns="81241" rIns="162480" bIns="8124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G3. PERÚ</a:t>
            </a:r>
            <a:r>
              <a:rPr lang="es-PE" sz="2500" b="1" dirty="0">
                <a:solidFill>
                  <a:prstClr val="black"/>
                </a:solidFill>
                <a:cs typeface="Calibri"/>
              </a:rPr>
              <a:t>: VALOR </a:t>
            </a: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IMPORTADO </a:t>
            </a:r>
            <a:r>
              <a:rPr lang="es-PE" sz="2500" b="1" dirty="0">
                <a:solidFill>
                  <a:prstClr val="black"/>
                </a:solidFill>
                <a:cs typeface="Calibri"/>
              </a:rPr>
              <a:t>DE </a:t>
            </a: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VACUNO POR TIPO DE CARNES </a:t>
            </a: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2000-2020 </a:t>
            </a:r>
            <a:r>
              <a:rPr lang="es-PE" sz="2500" b="1" dirty="0">
                <a:solidFill>
                  <a:prstClr val="black"/>
                </a:solidFill>
                <a:cs typeface="Calibri"/>
              </a:rPr>
              <a:t>(</a:t>
            </a: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Millones </a:t>
            </a:r>
            <a:r>
              <a:rPr lang="es-PE" sz="2500" b="1" dirty="0">
                <a:solidFill>
                  <a:prstClr val="black"/>
                </a:solidFill>
                <a:cs typeface="Calibri"/>
              </a:rPr>
              <a:t>US$)</a:t>
            </a:r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7469"/>
            <a:ext cx="15508764" cy="85998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6898" y="10236889"/>
            <a:ext cx="2195620" cy="484552"/>
          </a:xfrm>
          <a:prstGeom prst="rect">
            <a:avLst/>
          </a:prstGeom>
        </p:spPr>
      </p:pic>
      <p:sp>
        <p:nvSpPr>
          <p:cNvPr id="12" name="TextBox 13"/>
          <p:cNvSpPr txBox="1"/>
          <p:nvPr/>
        </p:nvSpPr>
        <p:spPr>
          <a:xfrm>
            <a:off x="205024" y="9492581"/>
            <a:ext cx="16496772" cy="58475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11" rIns="91425" bIns="45711" rtlCol="0">
            <a:spAutoFit/>
          </a:bodyPr>
          <a:lstStyle/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2020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se importaron carnes por un total de US$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64.9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millones. Según los 3 tipos: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Carne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62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.9%, Mondongo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congelado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24.4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%., Hígado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y otras partes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12.7%.</a:t>
            </a:r>
            <a:endParaRPr lang="es-PE" sz="16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Las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exportaciones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totales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2020 fueron poco significativas (total: US$ 29,383)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Carnes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US$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29,383,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Mondongo congelado de bovino US$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0,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Hígados y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Lenguas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y otras partes US$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0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 Box 9">
            <a:extLst>
              <a:ext uri="{FF2B5EF4-FFF2-40B4-BE49-F238E27FC236}">
                <a16:creationId xmlns="" xmlns:a16="http://schemas.microsoft.com/office/drawing/2014/main" id="{4382A0F7-9662-4142-A0E8-7D436AE9D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355" y="8921220"/>
            <a:ext cx="9949083" cy="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6503" tIns="68251" rIns="136503" bIns="68251">
            <a:spAutoFit/>
          </a:bodyPr>
          <a:lstStyle/>
          <a:p>
            <a:pPr defTabSz="1365032">
              <a:lnSpc>
                <a:spcPct val="150000"/>
              </a:lnSpc>
            </a:pP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Fuente</a:t>
            </a:r>
            <a:r>
              <a:rPr lang="es-PE" sz="1400" dirty="0">
                <a:solidFill>
                  <a:srgbClr val="000000"/>
                </a:solidFill>
                <a:cs typeface="Arial" charset="0"/>
              </a:rPr>
              <a:t>: </a:t>
            </a: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ADEX/SUNAT</a:t>
            </a:r>
            <a:endParaRPr lang="es-PE" sz="1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07939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435646601"/>
              </p:ext>
            </p:extLst>
          </p:nvPr>
        </p:nvGraphicFramePr>
        <p:xfrm>
          <a:off x="690465" y="1402435"/>
          <a:ext cx="16186239" cy="79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ubtítulo 2"/>
          <p:cNvSpPr txBox="1">
            <a:spLocks/>
          </p:cNvSpPr>
          <p:nvPr/>
        </p:nvSpPr>
        <p:spPr>
          <a:xfrm>
            <a:off x="1165203" y="415445"/>
            <a:ext cx="15182030" cy="6952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323045" rtl="0" eaLnBrk="1" latinLnBrk="0" hangingPunct="1">
              <a:lnSpc>
                <a:spcPct val="90000"/>
              </a:lnSpc>
              <a:spcBef>
                <a:spcPts val="1447"/>
              </a:spcBef>
              <a:buFont typeface="Arial" panose="020B0604020202020204" pitchFamily="34" charset="0"/>
              <a:buNone/>
              <a:defRPr sz="34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1523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3045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6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84568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46091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07613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9136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30659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92181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PE" sz="2400" b="1" dirty="0">
                <a:latin typeface="Arial"/>
                <a:cs typeface="Arial"/>
              </a:rPr>
              <a:t>G4. PERÚ: </a:t>
            </a:r>
            <a:r>
              <a:rPr lang="es-PE" sz="2400" b="1" dirty="0" smtClean="0">
                <a:latin typeface="Arial"/>
                <a:cs typeface="Arial"/>
              </a:rPr>
              <a:t>VOLUMEN IMPORTADO </a:t>
            </a:r>
            <a:r>
              <a:rPr lang="es-PE" sz="2400" b="1" dirty="0">
                <a:latin typeface="Arial"/>
                <a:cs typeface="Arial"/>
              </a:rPr>
              <a:t>DE LOS 3 TIPOS DE </a:t>
            </a:r>
            <a:r>
              <a:rPr lang="es-PE" sz="2400" b="1" dirty="0" smtClean="0">
                <a:latin typeface="Arial"/>
                <a:cs typeface="Arial"/>
              </a:rPr>
              <a:t>CARNE </a:t>
            </a:r>
            <a:r>
              <a:rPr lang="es-PE" sz="2400" b="1" dirty="0">
                <a:latin typeface="Arial"/>
                <a:cs typeface="Arial"/>
              </a:rPr>
              <a:t>DE VACUNO POR PAÍS DE ORIGEN </a:t>
            </a:r>
            <a:r>
              <a:rPr lang="es-PE" sz="2400" b="1" dirty="0" smtClean="0">
                <a:latin typeface="Arial"/>
                <a:cs typeface="Arial"/>
              </a:rPr>
              <a:t>2000-2020 </a:t>
            </a:r>
            <a:r>
              <a:rPr lang="es-PE" sz="2400" b="1" dirty="0">
                <a:latin typeface="Arial"/>
                <a:cs typeface="Arial"/>
              </a:rPr>
              <a:t>(toneladas)</a:t>
            </a:r>
            <a:endParaRPr lang="es-PE" sz="24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932803" y="9882265"/>
            <a:ext cx="158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2020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los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 principales países de procedencia de las importaciones fueron: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EEUU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(31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.3%)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Brasil (26.0%) 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y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Argentina (23.3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%). </a:t>
            </a:r>
            <a:endParaRPr lang="es-PE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0585"/>
            <a:ext cx="1092200" cy="2794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76285" y="1183832"/>
            <a:ext cx="16230367" cy="4571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1084" y="10143582"/>
            <a:ext cx="2195620" cy="484551"/>
          </a:xfrm>
          <a:prstGeom prst="rect">
            <a:avLst/>
          </a:prstGeom>
        </p:spPr>
      </p:pic>
      <p:sp>
        <p:nvSpPr>
          <p:cNvPr id="10" name="Text Box 9">
            <a:extLst>
              <a:ext uri="{FF2B5EF4-FFF2-40B4-BE49-F238E27FC236}">
                <a16:creationId xmlns="" xmlns:a16="http://schemas.microsoft.com/office/drawing/2014/main" id="{4382A0F7-9662-4142-A0E8-7D436AE9D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4049" y="9387745"/>
            <a:ext cx="9949083" cy="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6503" tIns="68251" rIns="136503" bIns="68251">
            <a:spAutoFit/>
          </a:bodyPr>
          <a:lstStyle/>
          <a:p>
            <a:pPr defTabSz="1365032">
              <a:lnSpc>
                <a:spcPct val="150000"/>
              </a:lnSpc>
            </a:pP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Fuente</a:t>
            </a:r>
            <a:r>
              <a:rPr lang="es-PE" sz="1400" dirty="0">
                <a:solidFill>
                  <a:srgbClr val="000000"/>
                </a:solidFill>
                <a:cs typeface="Arial" charset="0"/>
              </a:rPr>
              <a:t>: </a:t>
            </a: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ADEX/SUNAT</a:t>
            </a:r>
            <a:endParaRPr lang="es-PE" sz="1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96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537575773"/>
              </p:ext>
            </p:extLst>
          </p:nvPr>
        </p:nvGraphicFramePr>
        <p:xfrm>
          <a:off x="1587500" y="2227263"/>
          <a:ext cx="14470063" cy="766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Hoja de cálculo" r:id="rId4" imgW="8420181" imgH="4457747" progId="Excel.Sheet.8">
                  <p:embed/>
                </p:oleObj>
              </mc:Choice>
              <mc:Fallback>
                <p:oleObj name="Hoja de cálculo" r:id="rId4" imgW="8420181" imgH="4457747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2227263"/>
                        <a:ext cx="14470063" cy="76612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ubtítulo 2"/>
          <p:cNvSpPr txBox="1">
            <a:spLocks/>
          </p:cNvSpPr>
          <p:nvPr/>
        </p:nvSpPr>
        <p:spPr>
          <a:xfrm>
            <a:off x="821094" y="578161"/>
            <a:ext cx="14669108" cy="1006417"/>
          </a:xfrm>
          <a:prstGeom prst="rect">
            <a:avLst/>
          </a:prstGeom>
        </p:spPr>
        <p:txBody>
          <a:bodyPr vert="horz" lIns="136503" tIns="68251" rIns="136503" bIns="6825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b="1" dirty="0" smtClean="0">
                <a:solidFill>
                  <a:srgbClr val="000000"/>
                </a:solidFill>
                <a:latin typeface="Arial"/>
                <a:cs typeface="Arial"/>
              </a:rPr>
              <a:t>G5. </a:t>
            </a:r>
            <a:r>
              <a:rPr lang="es-PE" b="1" dirty="0">
                <a:solidFill>
                  <a:srgbClr val="000000"/>
                </a:solidFill>
                <a:latin typeface="Arial"/>
                <a:cs typeface="Arial"/>
              </a:rPr>
              <a:t>PERÚ: VOLUMEN PRODUCIDO (toneladas) Y PRECIO AL PRODUCTOR (S/. / kg) DE </a:t>
            </a:r>
            <a:r>
              <a:rPr lang="es-PE" b="1" dirty="0" smtClean="0">
                <a:solidFill>
                  <a:srgbClr val="000000"/>
                </a:solidFill>
                <a:latin typeface="Arial"/>
                <a:cs typeface="Arial"/>
              </a:rPr>
              <a:t>LECHE </a:t>
            </a:r>
            <a:r>
              <a:rPr lang="es-PE" b="1" dirty="0">
                <a:solidFill>
                  <a:srgbClr val="000000"/>
                </a:solidFill>
                <a:latin typeface="Arial"/>
                <a:cs typeface="Arial"/>
              </a:rPr>
              <a:t>2000-2020</a:t>
            </a:r>
            <a:endParaRPr lang="es-PE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562" y="820114"/>
            <a:ext cx="15508764" cy="859981"/>
          </a:xfrm>
          <a:prstGeom prst="rect">
            <a:avLst/>
          </a:prstGeom>
        </p:spPr>
      </p:pic>
      <p:pic>
        <p:nvPicPr>
          <p:cNvPr id="11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81085" y="10143584"/>
            <a:ext cx="2195620" cy="484552"/>
          </a:xfrm>
          <a:prstGeom prst="rect">
            <a:avLst/>
          </a:prstGeom>
        </p:spPr>
      </p:pic>
      <p:sp>
        <p:nvSpPr>
          <p:cNvPr id="12" name="TextBox 13"/>
          <p:cNvSpPr txBox="1"/>
          <p:nvPr/>
        </p:nvSpPr>
        <p:spPr>
          <a:xfrm>
            <a:off x="503600" y="9548564"/>
            <a:ext cx="15840000" cy="58475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11" rIns="91425" bIns="45711" rtlCol="0">
            <a:spAutoFit/>
          </a:bodyPr>
          <a:lstStyle/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2019 la producción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leche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fue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2’129,366 t, mayor a 2018. En 2020 se produjeron 1’963,685 t, -7.8% menos que 2019.</a:t>
            </a:r>
          </a:p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El precio promedio mensual 2020 fue 1.32 S/./kg, ligeramente mayor en 1.2% al precio promedio mensual 2019 (1.30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S/./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kg).</a:t>
            </a:r>
            <a:endParaRPr lang="es-PE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3" name="Text Box 9">
            <a:extLst>
              <a:ext uri="{FF2B5EF4-FFF2-40B4-BE49-F238E27FC236}">
                <a16:creationId xmlns="" xmlns:a16="http://schemas.microsoft.com/office/drawing/2014/main" id="{4382A0F7-9662-4142-A0E8-7D436AE9D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693" y="8883898"/>
            <a:ext cx="9949083" cy="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6503" tIns="68251" rIns="136503" bIns="68251">
            <a:spAutoFit/>
          </a:bodyPr>
          <a:lstStyle/>
          <a:p>
            <a:pPr defTabSz="1365032">
              <a:lnSpc>
                <a:spcPct val="150000"/>
              </a:lnSpc>
            </a:pP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Fuente</a:t>
            </a:r>
            <a:r>
              <a:rPr lang="es-PE" sz="1400" dirty="0">
                <a:solidFill>
                  <a:srgbClr val="000000"/>
                </a:solidFill>
                <a:cs typeface="Arial" charset="0"/>
              </a:rPr>
              <a:t>: </a:t>
            </a: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MIDAGRI. </a:t>
            </a:r>
            <a:endParaRPr lang="es-PE" sz="1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112687"/>
      </p:ext>
    </p:extLst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161494014"/>
              </p:ext>
            </p:extLst>
          </p:nvPr>
        </p:nvGraphicFramePr>
        <p:xfrm>
          <a:off x="546100" y="1402437"/>
          <a:ext cx="16522700" cy="8298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3"/>
          <p:cNvSpPr txBox="1"/>
          <p:nvPr/>
        </p:nvSpPr>
        <p:spPr>
          <a:xfrm>
            <a:off x="932803" y="9917230"/>
            <a:ext cx="15840000" cy="33853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11" rIns="91425" bIns="45711" rtlCol="0">
            <a:spAutoFit/>
          </a:bodyPr>
          <a:lstStyle/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 2020 los 3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primeros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productores de leche fueron: Cajamarca (18.6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%), Lima (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18.4%) y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Arequipa (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18.3%). </a:t>
            </a:r>
            <a:endParaRPr lang="es-PE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3" name="Subtítulo 2"/>
          <p:cNvSpPr>
            <a:spLocks noGrp="1"/>
          </p:cNvSpPr>
          <p:nvPr>
            <p:ph type="subTitle" idx="1"/>
          </p:nvPr>
        </p:nvSpPr>
        <p:spPr>
          <a:xfrm>
            <a:off x="1264796" y="612472"/>
            <a:ext cx="12931795" cy="695268"/>
          </a:xfrm>
        </p:spPr>
        <p:txBody>
          <a:bodyPr>
            <a:noAutofit/>
          </a:bodyPr>
          <a:lstStyle/>
          <a:p>
            <a:pPr algn="l"/>
            <a:r>
              <a:rPr lang="es-PE" sz="2400" b="1" dirty="0" smtClean="0">
                <a:latin typeface="Arial"/>
                <a:cs typeface="Arial"/>
              </a:rPr>
              <a:t>G6. PERÚ: </a:t>
            </a:r>
            <a:r>
              <a:rPr lang="es-PE" sz="2400" b="1" dirty="0">
                <a:latin typeface="Arial"/>
                <a:cs typeface="Arial"/>
              </a:rPr>
              <a:t>PRODUCCIÓN </a:t>
            </a:r>
            <a:r>
              <a:rPr lang="es-PE" sz="2400" b="1" dirty="0" smtClean="0">
                <a:latin typeface="Arial"/>
                <a:cs typeface="Arial"/>
              </a:rPr>
              <a:t>DE LECHE POR REGIONES 2000-2020 </a:t>
            </a:r>
            <a:r>
              <a:rPr lang="es-PE" sz="2400" b="1" dirty="0">
                <a:latin typeface="Arial"/>
                <a:cs typeface="Arial"/>
              </a:rPr>
              <a:t>(toneladas)</a:t>
            </a:r>
          </a:p>
          <a:p>
            <a:pPr algn="r"/>
            <a:endParaRPr lang="es-PE" sz="19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0585"/>
            <a:ext cx="1092200" cy="279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76285" y="1183832"/>
            <a:ext cx="16230367" cy="4571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5" tIns="45711" rIns="91425" bIns="45711"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1085" y="10143584"/>
            <a:ext cx="2195620" cy="484552"/>
          </a:xfrm>
          <a:prstGeom prst="rect">
            <a:avLst/>
          </a:prstGeom>
        </p:spPr>
      </p:pic>
      <p:sp>
        <p:nvSpPr>
          <p:cNvPr id="12" name="Text Box 9">
            <a:extLst>
              <a:ext uri="{FF2B5EF4-FFF2-40B4-BE49-F238E27FC236}">
                <a16:creationId xmlns="" xmlns:a16="http://schemas.microsoft.com/office/drawing/2014/main" id="{4382A0F7-9662-4142-A0E8-7D436AE9D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693" y="8883898"/>
            <a:ext cx="9949083" cy="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6503" tIns="68251" rIns="136503" bIns="68251">
            <a:spAutoFit/>
          </a:bodyPr>
          <a:lstStyle/>
          <a:p>
            <a:pPr defTabSz="1365032">
              <a:lnSpc>
                <a:spcPct val="150000"/>
              </a:lnSpc>
            </a:pP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Fuente</a:t>
            </a:r>
            <a:r>
              <a:rPr lang="es-PE" sz="1400" dirty="0">
                <a:solidFill>
                  <a:srgbClr val="000000"/>
                </a:solidFill>
                <a:cs typeface="Arial" charset="0"/>
              </a:rPr>
              <a:t>: </a:t>
            </a: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MIDAGRI. </a:t>
            </a:r>
            <a:endParaRPr lang="es-PE" sz="1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5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2826641"/>
              </p:ext>
            </p:extLst>
          </p:nvPr>
        </p:nvGraphicFramePr>
        <p:xfrm>
          <a:off x="0" y="1381519"/>
          <a:ext cx="17640300" cy="8390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Box 3">
            <a:extLst>
              <a:ext uri="{FF2B5EF4-FFF2-40B4-BE49-F238E27FC236}">
                <a16:creationId xmlns="" xmlns:a16="http://schemas.microsoft.com/office/drawing/2014/main" id="{26BC450C-65D8-4605-8F64-30C8D53E9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515" y="501623"/>
            <a:ext cx="16947685" cy="47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480" tIns="81241" rIns="162480" bIns="8124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G7. PERÚ</a:t>
            </a:r>
            <a:r>
              <a:rPr lang="es-PE" sz="2500" b="1" dirty="0">
                <a:solidFill>
                  <a:prstClr val="black"/>
                </a:solidFill>
                <a:cs typeface="Calibri"/>
              </a:rPr>
              <a:t>: VALOR </a:t>
            </a: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IMPORTADO POR TIPOS DE LECHE </a:t>
            </a: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2000-2020 </a:t>
            </a:r>
            <a:r>
              <a:rPr lang="es-PE" sz="2500" b="1" dirty="0">
                <a:solidFill>
                  <a:prstClr val="black"/>
                </a:solidFill>
                <a:cs typeface="Calibri"/>
              </a:rPr>
              <a:t>(</a:t>
            </a:r>
            <a:r>
              <a:rPr lang="es-PE" sz="2500" b="1" dirty="0" smtClean="0">
                <a:solidFill>
                  <a:prstClr val="black"/>
                </a:solidFill>
                <a:cs typeface="Calibri"/>
              </a:rPr>
              <a:t>Millones </a:t>
            </a:r>
            <a:r>
              <a:rPr lang="es-PE" sz="2500" b="1" dirty="0">
                <a:solidFill>
                  <a:prstClr val="black"/>
                </a:solidFill>
                <a:cs typeface="Calibri"/>
              </a:rPr>
              <a:t>US$)</a:t>
            </a:r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813" y="277698"/>
            <a:ext cx="15508764" cy="85998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52881" y="402542"/>
            <a:ext cx="2195620" cy="484552"/>
          </a:xfrm>
          <a:prstGeom prst="rect">
            <a:avLst/>
          </a:prstGeom>
        </p:spPr>
      </p:pic>
      <p:sp>
        <p:nvSpPr>
          <p:cNvPr id="8" name="TextBox 13"/>
          <p:cNvSpPr txBox="1"/>
          <p:nvPr/>
        </p:nvSpPr>
        <p:spPr>
          <a:xfrm>
            <a:off x="205024" y="9772496"/>
            <a:ext cx="16496772" cy="107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11" rIns="91425" bIns="45711" rtlCol="0">
            <a:spAutoFit/>
          </a:bodyPr>
          <a:lstStyle/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2020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se importó leche por un total de US$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198.4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millones. Según los 4 tipos: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Leche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polvo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67.5%,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G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rasa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láctea anhidra (</a:t>
            </a:r>
            <a:r>
              <a:rPr lang="es-PE" sz="1600" dirty="0" err="1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butteroil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) -principal insumo para la leche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evaporada-22.5%, Leche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condensada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5.6%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y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Leche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evaporada y otras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4.5%.</a:t>
            </a:r>
            <a:endParaRPr lang="es-PE" sz="1600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Las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exportaciones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totales estuvieron en el orden de los US$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76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millones: Leche evaporada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y otras US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73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.0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millones,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Leche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condensada US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.8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millones,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Leche en polvo US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$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110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Grasa láctea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anhidra US$ 36.</a:t>
            </a:r>
            <a:endParaRPr lang="es-PE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1" name="Text Box 9">
            <a:extLst>
              <a:ext uri="{FF2B5EF4-FFF2-40B4-BE49-F238E27FC236}">
                <a16:creationId xmlns="" xmlns:a16="http://schemas.microsoft.com/office/drawing/2014/main" id="{4382A0F7-9662-4142-A0E8-7D436AE9D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914" y="9387745"/>
            <a:ext cx="9949083" cy="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6503" tIns="68251" rIns="136503" bIns="68251">
            <a:spAutoFit/>
          </a:bodyPr>
          <a:lstStyle/>
          <a:p>
            <a:pPr defTabSz="1365032">
              <a:lnSpc>
                <a:spcPct val="150000"/>
              </a:lnSpc>
            </a:pP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Fuente</a:t>
            </a:r>
            <a:r>
              <a:rPr lang="es-PE" sz="1400" dirty="0">
                <a:solidFill>
                  <a:srgbClr val="000000"/>
                </a:solidFill>
                <a:cs typeface="Arial" charset="0"/>
              </a:rPr>
              <a:t>: </a:t>
            </a: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ADEX/SUNAT</a:t>
            </a:r>
            <a:endParaRPr lang="es-PE" sz="1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13869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4220182070"/>
              </p:ext>
            </p:extLst>
          </p:nvPr>
        </p:nvGraphicFramePr>
        <p:xfrm>
          <a:off x="546099" y="1402435"/>
          <a:ext cx="16472937" cy="79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ubtítulo 2"/>
          <p:cNvSpPr txBox="1">
            <a:spLocks/>
          </p:cNvSpPr>
          <p:nvPr/>
        </p:nvSpPr>
        <p:spPr>
          <a:xfrm>
            <a:off x="1165203" y="415445"/>
            <a:ext cx="14174323" cy="6952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323045" rtl="0" eaLnBrk="1" latinLnBrk="0" hangingPunct="1">
              <a:lnSpc>
                <a:spcPct val="90000"/>
              </a:lnSpc>
              <a:spcBef>
                <a:spcPts val="1447"/>
              </a:spcBef>
              <a:buFont typeface="Arial" panose="020B0604020202020204" pitchFamily="34" charset="0"/>
              <a:buNone/>
              <a:defRPr sz="34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1523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8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3045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6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84568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46091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07613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9136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30659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92181" indent="0" algn="ctr" defTabSz="1323045" rtl="0" eaLnBrk="1" latinLnBrk="0" hangingPunct="1">
              <a:lnSpc>
                <a:spcPct val="90000"/>
              </a:lnSpc>
              <a:spcBef>
                <a:spcPts val="723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PE" sz="2000" b="1" dirty="0" smtClean="0">
                <a:latin typeface="Arial"/>
                <a:cs typeface="Arial"/>
              </a:rPr>
              <a:t>G8. </a:t>
            </a:r>
            <a:r>
              <a:rPr lang="es-PE" sz="2000" b="1" dirty="0">
                <a:latin typeface="Arial"/>
                <a:cs typeface="Arial"/>
              </a:rPr>
              <a:t>PERÚ: </a:t>
            </a:r>
            <a:r>
              <a:rPr lang="es-PE" sz="2000" b="1" dirty="0" smtClean="0">
                <a:latin typeface="Arial"/>
                <a:cs typeface="Arial"/>
              </a:rPr>
              <a:t>VOLUMEN IMPORTADO </a:t>
            </a:r>
            <a:r>
              <a:rPr lang="es-PE" sz="2000" b="1" dirty="0">
                <a:latin typeface="Arial"/>
                <a:cs typeface="Arial"/>
              </a:rPr>
              <a:t>DE LOS </a:t>
            </a:r>
            <a:r>
              <a:rPr lang="es-PE" sz="2000" b="1" dirty="0" smtClean="0">
                <a:latin typeface="Arial"/>
                <a:cs typeface="Arial"/>
              </a:rPr>
              <a:t>4 </a:t>
            </a:r>
            <a:r>
              <a:rPr lang="es-PE" sz="2000" b="1" dirty="0">
                <a:latin typeface="Arial"/>
                <a:cs typeface="Arial"/>
              </a:rPr>
              <a:t>TIPOS DE </a:t>
            </a:r>
            <a:r>
              <a:rPr lang="es-PE" sz="2000" b="1" dirty="0" smtClean="0">
                <a:latin typeface="Arial"/>
                <a:cs typeface="Arial"/>
              </a:rPr>
              <a:t>LECHE POR </a:t>
            </a:r>
            <a:r>
              <a:rPr lang="es-PE" sz="2000" b="1" dirty="0">
                <a:latin typeface="Arial"/>
                <a:cs typeface="Arial"/>
              </a:rPr>
              <a:t>PAÍS DE ORIGEN </a:t>
            </a:r>
            <a:r>
              <a:rPr lang="es-PE" sz="2000" b="1" dirty="0" smtClean="0">
                <a:latin typeface="Arial"/>
                <a:cs typeface="Arial"/>
              </a:rPr>
              <a:t>2000-2020 </a:t>
            </a:r>
            <a:r>
              <a:rPr lang="es-PE" sz="2000" b="1" dirty="0">
                <a:latin typeface="Arial"/>
                <a:cs typeface="Arial"/>
              </a:rPr>
              <a:t>(toneladas)</a:t>
            </a:r>
            <a:endParaRPr lang="es-PE" sz="18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0585"/>
            <a:ext cx="1092200" cy="2794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76285" y="1183832"/>
            <a:ext cx="16230367" cy="4571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1084" y="10143582"/>
            <a:ext cx="2195620" cy="484551"/>
          </a:xfrm>
          <a:prstGeom prst="rect">
            <a:avLst/>
          </a:prstGeom>
        </p:spPr>
      </p:pic>
      <p:sp>
        <p:nvSpPr>
          <p:cNvPr id="10" name="Text Box 9">
            <a:extLst>
              <a:ext uri="{FF2B5EF4-FFF2-40B4-BE49-F238E27FC236}">
                <a16:creationId xmlns="" xmlns:a16="http://schemas.microsoft.com/office/drawing/2014/main" id="{4382A0F7-9662-4142-A0E8-7D436AE9D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4049" y="9387745"/>
            <a:ext cx="9949083" cy="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6503" tIns="68251" rIns="136503" bIns="68251">
            <a:spAutoFit/>
          </a:bodyPr>
          <a:lstStyle/>
          <a:p>
            <a:pPr defTabSz="1365032">
              <a:lnSpc>
                <a:spcPct val="150000"/>
              </a:lnSpc>
            </a:pP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Fuente</a:t>
            </a:r>
            <a:r>
              <a:rPr lang="es-PE" sz="1400" dirty="0">
                <a:solidFill>
                  <a:srgbClr val="000000"/>
                </a:solidFill>
                <a:cs typeface="Arial" charset="0"/>
              </a:rPr>
              <a:t>: </a:t>
            </a:r>
            <a:r>
              <a:rPr lang="es-PE" sz="1400" dirty="0" smtClean="0">
                <a:solidFill>
                  <a:srgbClr val="000000"/>
                </a:solidFill>
                <a:cs typeface="Arial" charset="0"/>
              </a:rPr>
              <a:t>ADEX/SUNAT</a:t>
            </a:r>
            <a:endParaRPr lang="es-PE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932803" y="9882265"/>
            <a:ext cx="158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En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2020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los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principales países de procedencia de las importaciones fueron: EEUU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39.8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%), </a:t>
            </a:r>
            <a:r>
              <a:rPr lang="es-PE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Nueva Zelanda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(16.3%)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y </a:t>
            </a:r>
            <a:r>
              <a:rPr lang="es-PE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Argentina (15.3%). </a:t>
            </a:r>
            <a:endParaRPr lang="es-PE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98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24472</TotalTime>
  <Words>552</Words>
  <Application>Microsoft Office PowerPoint</Application>
  <PresentationFormat>Personalizado</PresentationFormat>
  <Paragraphs>32</Paragraphs>
  <Slides>8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Tema de Office</vt:lpstr>
      <vt:lpstr>2_Tema de Office</vt:lpstr>
      <vt:lpstr>3_Tema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JYA</dc:creator>
  <cp:lastModifiedBy>Luffi</cp:lastModifiedBy>
  <cp:revision>1526</cp:revision>
  <cp:lastPrinted>2015-03-27T17:33:05Z</cp:lastPrinted>
  <dcterms:created xsi:type="dcterms:W3CDTF">2015-01-22T15:15:42Z</dcterms:created>
  <dcterms:modified xsi:type="dcterms:W3CDTF">2021-04-18T17:36:23Z</dcterms:modified>
</cp:coreProperties>
</file>